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1" r:id="rId3"/>
    <p:sldId id="282" r:id="rId4"/>
    <p:sldId id="266" r:id="rId5"/>
    <p:sldId id="262" r:id="rId6"/>
    <p:sldId id="263" r:id="rId7"/>
    <p:sldId id="267" r:id="rId8"/>
    <p:sldId id="288" r:id="rId9"/>
    <p:sldId id="279" r:id="rId10"/>
    <p:sldId id="289" r:id="rId11"/>
    <p:sldId id="278" r:id="rId12"/>
    <p:sldId id="297" r:id="rId13"/>
    <p:sldId id="296" r:id="rId14"/>
    <p:sldId id="295" r:id="rId15"/>
    <p:sldId id="291" r:id="rId16"/>
    <p:sldId id="292" r:id="rId17"/>
    <p:sldId id="290" r:id="rId18"/>
    <p:sldId id="280" r:id="rId19"/>
    <p:sldId id="300" r:id="rId20"/>
    <p:sldId id="270" r:id="rId21"/>
    <p:sldId id="271" r:id="rId22"/>
    <p:sldId id="298" r:id="rId23"/>
    <p:sldId id="301" r:id="rId24"/>
    <p:sldId id="276" r:id="rId25"/>
    <p:sldId id="29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6396" autoAdjust="0"/>
  </p:normalViewPr>
  <p:slideViewPr>
    <p:cSldViewPr snapToGrid="0">
      <p:cViewPr varScale="1">
        <p:scale>
          <a:sx n="93" d="100"/>
          <a:sy n="93" d="100"/>
        </p:scale>
        <p:origin x="24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cen\Desktop\Tokyo\researc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Scenarios\Test1%20-%20HBC%20U\citationtest1.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Attractiveness (Decay Heat)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'ex5.1'!$M$5</c:f>
              <c:strCache>
                <c:ptCount val="1"/>
                <c:pt idx="0">
                  <c:v>ATTR(N)</c:v>
                </c:pt>
              </c:strCache>
            </c:strRef>
          </c:tx>
          <c:spPr>
            <a:solidFill>
              <a:schemeClr val="accent1"/>
            </a:solidFill>
            <a:ln>
              <a:noFill/>
            </a:ln>
            <a:effectLst/>
          </c:spPr>
          <c:invertIfNegative val="0"/>
          <c:cat>
            <c:numRef>
              <c:f>'ex5.1'!$B$6:$B$10</c:f>
              <c:numCache>
                <c:formatCode>General</c:formatCode>
                <c:ptCount val="5"/>
                <c:pt idx="0">
                  <c:v>238</c:v>
                </c:pt>
                <c:pt idx="1">
                  <c:v>239</c:v>
                </c:pt>
                <c:pt idx="2">
                  <c:v>240</c:v>
                </c:pt>
                <c:pt idx="3">
                  <c:v>241</c:v>
                </c:pt>
                <c:pt idx="4">
                  <c:v>242</c:v>
                </c:pt>
              </c:numCache>
            </c:numRef>
          </c:cat>
          <c:val>
            <c:numRef>
              <c:f>'ex5.1'!$M$6:$M$10</c:f>
              <c:numCache>
                <c:formatCode>General</c:formatCode>
                <c:ptCount val="5"/>
                <c:pt idx="0">
                  <c:v>0</c:v>
                </c:pt>
                <c:pt idx="1">
                  <c:v>1</c:v>
                </c:pt>
                <c:pt idx="2">
                  <c:v>1.254324800062207E-2</c:v>
                </c:pt>
                <c:pt idx="3">
                  <c:v>0.49800302766746124</c:v>
                </c:pt>
                <c:pt idx="4">
                  <c:v>0.22344942941064833</c:v>
                </c:pt>
              </c:numCache>
            </c:numRef>
          </c:val>
          <c:extLst>
            <c:ext xmlns:c16="http://schemas.microsoft.com/office/drawing/2014/chart" uri="{C3380CC4-5D6E-409C-BE32-E72D297353CC}">
              <c16:uniqueId val="{00000000-7817-44CB-973B-5E2EF670613F}"/>
            </c:ext>
          </c:extLst>
        </c:ser>
        <c:dLbls>
          <c:showLegendKey val="0"/>
          <c:showVal val="0"/>
          <c:showCatName val="0"/>
          <c:showSerName val="0"/>
          <c:showPercent val="0"/>
          <c:showBubbleSize val="0"/>
        </c:dLbls>
        <c:gapWidth val="219"/>
        <c:overlap val="-27"/>
        <c:axId val="1687608176"/>
        <c:axId val="1972580736"/>
      </c:barChart>
      <c:catAx>
        <c:axId val="168760817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Plutonium Isotope</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72580736"/>
        <c:crosses val="autoZero"/>
        <c:auto val="1"/>
        <c:lblAlgn val="ctr"/>
        <c:lblOffset val="100"/>
        <c:noMultiLvlLbl val="0"/>
      </c:catAx>
      <c:valAx>
        <c:axId val="19725807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ATTR</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7608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'Pu-239'!$F$1</c:f>
              <c:strCache>
                <c:ptCount val="1"/>
                <c:pt idx="0">
                  <c:v>Pu-239 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'Pu-239'!$E$2:$E$35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'Pu-239'!$F$2:$F$35</c:f>
              <c:numCache>
                <c:formatCode>0.00%</c:formatCode>
                <c:ptCount val="34"/>
                <c:pt idx="0">
                  <c:v>0</c:v>
                </c:pt>
                <c:pt idx="1">
                  <c:v>0.99971670191555984</c:v>
                </c:pt>
                <c:pt idx="2">
                  <c:v>0.99837036051748107</c:v>
                </c:pt>
                <c:pt idx="3">
                  <c:v>0.99678250993391171</c:v>
                </c:pt>
                <c:pt idx="4">
                  <c:v>0.99524977275597326</c:v>
                </c:pt>
                <c:pt idx="5">
                  <c:v>0.99376010982570773</c:v>
                </c:pt>
                <c:pt idx="6">
                  <c:v>0.99230433319888289</c:v>
                </c:pt>
                <c:pt idx="7">
                  <c:v>0.99087539144587933</c:v>
                </c:pt>
                <c:pt idx="8">
                  <c:v>0.98946715983951916</c:v>
                </c:pt>
                <c:pt idx="9">
                  <c:v>0.98807128493330176</c:v>
                </c:pt>
                <c:pt idx="10">
                  <c:v>0.98668661906767852</c:v>
                </c:pt>
                <c:pt idx="11">
                  <c:v>0.98531007801327841</c:v>
                </c:pt>
                <c:pt idx="12">
                  <c:v>0.9839385988137197</c:v>
                </c:pt>
                <c:pt idx="13">
                  <c:v>0.98256616626747673</c:v>
                </c:pt>
                <c:pt idx="14">
                  <c:v>0.98119126072816665</c:v>
                </c:pt>
                <c:pt idx="15">
                  <c:v>0.97981117115319483</c:v>
                </c:pt>
                <c:pt idx="16">
                  <c:v>0.97842364264288462</c:v>
                </c:pt>
                <c:pt idx="17">
                  <c:v>0.9770276161686664</c:v>
                </c:pt>
                <c:pt idx="18">
                  <c:v>0.97562149590155323</c:v>
                </c:pt>
                <c:pt idx="19">
                  <c:v>0.97420398354533233</c:v>
                </c:pt>
                <c:pt idx="20">
                  <c:v>0.97277411155609395</c:v>
                </c:pt>
                <c:pt idx="21">
                  <c:v>0.97133088410801705</c:v>
                </c:pt>
                <c:pt idx="22">
                  <c:v>0.96987343734549536</c:v>
                </c:pt>
                <c:pt idx="23">
                  <c:v>0.96840111414189256</c:v>
                </c:pt>
                <c:pt idx="24">
                  <c:v>0.96691325121330063</c:v>
                </c:pt>
                <c:pt idx="25">
                  <c:v>0.96541021543548067</c:v>
                </c:pt>
                <c:pt idx="26">
                  <c:v>0.96389039611048377</c:v>
                </c:pt>
                <c:pt idx="27">
                  <c:v>0.9623534529211506</c:v>
                </c:pt>
                <c:pt idx="28">
                  <c:v>0.96079883677373035</c:v>
                </c:pt>
                <c:pt idx="29">
                  <c:v>0.95922511743339278</c:v>
                </c:pt>
                <c:pt idx="30">
                  <c:v>0.95763301101130749</c:v>
                </c:pt>
                <c:pt idx="31">
                  <c:v>0.95602290006079593</c:v>
                </c:pt>
                <c:pt idx="32">
                  <c:v>0.95439326371801525</c:v>
                </c:pt>
                <c:pt idx="33">
                  <c:v>0.95274425909332106</c:v>
                </c:pt>
              </c:numCache>
            </c:numRef>
          </c:yVal>
          <c:smooth val="0"/>
          <c:extLst>
            <c:ext xmlns:c16="http://schemas.microsoft.com/office/drawing/2014/chart" uri="{C3380CC4-5D6E-409C-BE32-E72D297353CC}">
              <c16:uniqueId val="{00000000-2BDD-4CF7-AEC2-3D6CFBFEBEBE}"/>
            </c:ext>
          </c:extLst>
        </c:ser>
        <c:ser>
          <c:idx val="1"/>
          <c:order val="1"/>
          <c:tx>
            <c:strRef>
              <c:f>'Pu-239'!$G$1</c:f>
              <c:strCache>
                <c:ptCount val="1"/>
                <c:pt idx="0">
                  <c:v>Pu-239 Pu</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'Pu-239'!$E$2:$E$35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'Pu-239'!$G$2:$G$35</c:f>
              <c:numCache>
                <c:formatCode>0.00%</c:formatCode>
                <c:ptCount val="34"/>
                <c:pt idx="0">
                  <c:v>0.56649181754361788</c:v>
                </c:pt>
                <c:pt idx="1">
                  <c:v>0.56862620862942892</c:v>
                </c:pt>
                <c:pt idx="2">
                  <c:v>0.57888376957866783</c:v>
                </c:pt>
                <c:pt idx="3">
                  <c:v>0.59064769902151359</c:v>
                </c:pt>
                <c:pt idx="4">
                  <c:v>0.6013782626078138</c:v>
                </c:pt>
                <c:pt idx="5">
                  <c:v>0.61122674163118396</c:v>
                </c:pt>
                <c:pt idx="6">
                  <c:v>0.62032378804910038</c:v>
                </c:pt>
                <c:pt idx="7">
                  <c:v>0.62877356914805915</c:v>
                </c:pt>
                <c:pt idx="8">
                  <c:v>0.63666223313703363</c:v>
                </c:pt>
                <c:pt idx="9">
                  <c:v>0.64406335775790191</c:v>
                </c:pt>
                <c:pt idx="10">
                  <c:v>0.65104013969684638</c:v>
                </c:pt>
                <c:pt idx="11">
                  <c:v>0.65762910657854823</c:v>
                </c:pt>
                <c:pt idx="12">
                  <c:v>0.6638663422500668</c:v>
                </c:pt>
                <c:pt idx="13">
                  <c:v>0.66978510455970797</c:v>
                </c:pt>
                <c:pt idx="14">
                  <c:v>0.67542333479677819</c:v>
                </c:pt>
                <c:pt idx="15">
                  <c:v>0.6808020741556764</c:v>
                </c:pt>
                <c:pt idx="16">
                  <c:v>0.68594134342454871</c:v>
                </c:pt>
                <c:pt idx="17">
                  <c:v>0.69086077153788772</c:v>
                </c:pt>
                <c:pt idx="18">
                  <c:v>0.69556911879185779</c:v>
                </c:pt>
                <c:pt idx="19">
                  <c:v>0.7000839838824503</c:v>
                </c:pt>
                <c:pt idx="20">
                  <c:v>0.70441307566085898</c:v>
                </c:pt>
                <c:pt idx="21">
                  <c:v>0.70856478901484587</c:v>
                </c:pt>
                <c:pt idx="22">
                  <c:v>0.71254790066907758</c:v>
                </c:pt>
                <c:pt idx="23">
                  <c:v>0.71636946505574528</c:v>
                </c:pt>
                <c:pt idx="24">
                  <c:v>0.72003527341323481</c:v>
                </c:pt>
                <c:pt idx="25">
                  <c:v>0.72355089997681166</c:v>
                </c:pt>
                <c:pt idx="26">
                  <c:v>0.72692172750652029</c:v>
                </c:pt>
                <c:pt idx="27">
                  <c:v>0.73014982964161423</c:v>
                </c:pt>
                <c:pt idx="28">
                  <c:v>0.7332418003631489</c:v>
                </c:pt>
                <c:pt idx="29">
                  <c:v>0.7362035783111851</c:v>
                </c:pt>
                <c:pt idx="30">
                  <c:v>0.73903674222398164</c:v>
                </c:pt>
                <c:pt idx="31">
                  <c:v>0.74174406929503278</c:v>
                </c:pt>
                <c:pt idx="32">
                  <c:v>0.74432735570385178</c:v>
                </c:pt>
                <c:pt idx="33">
                  <c:v>0.74679139489813551</c:v>
                </c:pt>
              </c:numCache>
            </c:numRef>
          </c:yVal>
          <c:smooth val="0"/>
          <c:extLst>
            <c:ext xmlns:c16="http://schemas.microsoft.com/office/drawing/2014/chart" uri="{C3380CC4-5D6E-409C-BE32-E72D297353CC}">
              <c16:uniqueId val="{00000001-2BDD-4CF7-AEC2-3D6CFBFEBEBE}"/>
            </c:ext>
          </c:extLst>
        </c:ser>
        <c:ser>
          <c:idx val="2"/>
          <c:order val="2"/>
          <c:tx>
            <c:strRef>
              <c:f>'Pu-239'!$H$1</c:f>
              <c:strCache>
                <c:ptCount val="1"/>
                <c:pt idx="0">
                  <c:v>Pu-239 MA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'Pu-239'!$E$2:$E$35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'Pu-239'!$H$2:$H$35</c:f>
              <c:numCache>
                <c:formatCode>0.00%</c:formatCode>
                <c:ptCount val="34"/>
                <c:pt idx="0">
                  <c:v>0</c:v>
                </c:pt>
                <c:pt idx="1">
                  <c:v>0.80743562090314758</c:v>
                </c:pt>
                <c:pt idx="2">
                  <c:v>0.81345371032651936</c:v>
                </c:pt>
                <c:pt idx="3">
                  <c:v>0.80304006088389535</c:v>
                </c:pt>
                <c:pt idx="4">
                  <c:v>0.794099338527263</c:v>
                </c:pt>
                <c:pt idx="5">
                  <c:v>0.78694517882209203</c:v>
                </c:pt>
                <c:pt idx="6">
                  <c:v>0.78125447908046497</c:v>
                </c:pt>
                <c:pt idx="7">
                  <c:v>0.77669946617803598</c:v>
                </c:pt>
                <c:pt idx="8">
                  <c:v>0.77302778407428718</c:v>
                </c:pt>
                <c:pt idx="9">
                  <c:v>0.77007503157886492</c:v>
                </c:pt>
                <c:pt idx="10">
                  <c:v>0.7676524846180498</c:v>
                </c:pt>
                <c:pt idx="11">
                  <c:v>0.76564978843315368</c:v>
                </c:pt>
                <c:pt idx="12">
                  <c:v>0.76398319401154036</c:v>
                </c:pt>
                <c:pt idx="13">
                  <c:v>0.76260651867608986</c:v>
                </c:pt>
                <c:pt idx="14">
                  <c:v>0.76146124265488613</c:v>
                </c:pt>
                <c:pt idx="15">
                  <c:v>0.76050728339517459</c:v>
                </c:pt>
                <c:pt idx="16">
                  <c:v>0.75971137405926414</c:v>
                </c:pt>
                <c:pt idx="17">
                  <c:v>0.75904665955924289</c:v>
                </c:pt>
                <c:pt idx="18">
                  <c:v>0.75848962728841463</c:v>
                </c:pt>
                <c:pt idx="19">
                  <c:v>0.75802538911610828</c:v>
                </c:pt>
                <c:pt idx="20">
                  <c:v>0.75763804578241545</c:v>
                </c:pt>
                <c:pt idx="21">
                  <c:v>0.7573158542780446</c:v>
                </c:pt>
                <c:pt idx="22">
                  <c:v>0.75704691491623688</c:v>
                </c:pt>
                <c:pt idx="23">
                  <c:v>0.75682226201293745</c:v>
                </c:pt>
                <c:pt idx="24">
                  <c:v>0.75663926467204923</c:v>
                </c:pt>
                <c:pt idx="25">
                  <c:v>0.75648547113242948</c:v>
                </c:pt>
                <c:pt idx="26">
                  <c:v>0.75635601796044649</c:v>
                </c:pt>
                <c:pt idx="27">
                  <c:v>0.75624572223644659</c:v>
                </c:pt>
                <c:pt idx="28">
                  <c:v>0.75614695148813482</c:v>
                </c:pt>
                <c:pt idx="29">
                  <c:v>0.75606425324881754</c:v>
                </c:pt>
                <c:pt idx="30">
                  <c:v>0.75598977062935191</c:v>
                </c:pt>
                <c:pt idx="31">
                  <c:v>0.75592058549224284</c:v>
                </c:pt>
                <c:pt idx="32">
                  <c:v>0.75585261025623274</c:v>
                </c:pt>
                <c:pt idx="33">
                  <c:v>0.75578455700975211</c:v>
                </c:pt>
              </c:numCache>
            </c:numRef>
          </c:yVal>
          <c:smooth val="0"/>
          <c:extLst>
            <c:ext xmlns:c16="http://schemas.microsoft.com/office/drawing/2014/chart" uri="{C3380CC4-5D6E-409C-BE32-E72D297353CC}">
              <c16:uniqueId val="{00000002-2BDD-4CF7-AEC2-3D6CFBFEBEBE}"/>
            </c:ext>
          </c:extLst>
        </c:ser>
        <c:ser>
          <c:idx val="3"/>
          <c:order val="3"/>
          <c:tx>
            <c:strRef>
              <c:f>'Pu-239'!$I$1</c:f>
              <c:strCache>
                <c:ptCount val="1"/>
                <c:pt idx="0">
                  <c:v>Pu-239 PuMA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'Pu-239'!$E$2:$E$35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'Pu-239'!$I$2:$I$35</c:f>
              <c:numCache>
                <c:formatCode>0.00%</c:formatCode>
                <c:ptCount val="34"/>
                <c:pt idx="0">
                  <c:v>0.56649251367265974</c:v>
                </c:pt>
                <c:pt idx="1">
                  <c:v>0.56926034716626572</c:v>
                </c:pt>
                <c:pt idx="2">
                  <c:v>0.58228861329171988</c:v>
                </c:pt>
                <c:pt idx="3">
                  <c:v>0.59649159603525759</c:v>
                </c:pt>
                <c:pt idx="4">
                  <c:v>0.60882473188659281</c:v>
                </c:pt>
                <c:pt idx="5">
                  <c:v>0.61967972174736763</c:v>
                </c:pt>
                <c:pt idx="6">
                  <c:v>0.62935343642649877</c:v>
                </c:pt>
                <c:pt idx="7">
                  <c:v>0.63806608498204287</c:v>
                </c:pt>
                <c:pt idx="8">
                  <c:v>0.64598474920871518</c:v>
                </c:pt>
                <c:pt idx="9">
                  <c:v>0.6532562943261071</c:v>
                </c:pt>
                <c:pt idx="10">
                  <c:v>0.65995974981218986</c:v>
                </c:pt>
                <c:pt idx="11">
                  <c:v>0.66617154279122193</c:v>
                </c:pt>
                <c:pt idx="12">
                  <c:v>0.67195185341121488</c:v>
                </c:pt>
                <c:pt idx="13">
                  <c:v>0.67735298994731119</c:v>
                </c:pt>
                <c:pt idx="14">
                  <c:v>0.68243246676651337</c:v>
                </c:pt>
                <c:pt idx="15">
                  <c:v>0.68721617295309634</c:v>
                </c:pt>
                <c:pt idx="16">
                  <c:v>0.69173100520880015</c:v>
                </c:pt>
                <c:pt idx="17">
                  <c:v>0.6960027798291768</c:v>
                </c:pt>
                <c:pt idx="18">
                  <c:v>0.70005125401108181</c:v>
                </c:pt>
                <c:pt idx="19">
                  <c:v>0.70389214317701687</c:v>
                </c:pt>
                <c:pt idx="20">
                  <c:v>0.70754236153045669</c:v>
                </c:pt>
                <c:pt idx="21">
                  <c:v>0.71101199018620531</c:v>
                </c:pt>
                <c:pt idx="22">
                  <c:v>0.71431260035787547</c:v>
                </c:pt>
                <c:pt idx="23">
                  <c:v>0.7174539177352538</c:v>
                </c:pt>
                <c:pt idx="24">
                  <c:v>0.72044483556746086</c:v>
                </c:pt>
                <c:pt idx="25">
                  <c:v>0.72329224242643342</c:v>
                </c:pt>
                <c:pt idx="26">
                  <c:v>0.72600331478809066</c:v>
                </c:pt>
                <c:pt idx="27">
                  <c:v>0.72858582149299334</c:v>
                </c:pt>
                <c:pt idx="28">
                  <c:v>0.73104275872401903</c:v>
                </c:pt>
                <c:pt idx="29">
                  <c:v>0.73337949588456652</c:v>
                </c:pt>
                <c:pt idx="30">
                  <c:v>0.73560006624886476</c:v>
                </c:pt>
                <c:pt idx="31">
                  <c:v>0.7377090232362663</c:v>
                </c:pt>
                <c:pt idx="32">
                  <c:v>0.73971027837025416</c:v>
                </c:pt>
                <c:pt idx="33">
                  <c:v>0.74160560371596151</c:v>
                </c:pt>
              </c:numCache>
            </c:numRef>
          </c:yVal>
          <c:smooth val="0"/>
          <c:extLst>
            <c:ext xmlns:c16="http://schemas.microsoft.com/office/drawing/2014/chart" uri="{C3380CC4-5D6E-409C-BE32-E72D297353CC}">
              <c16:uniqueId val="{00000003-2BDD-4CF7-AEC2-3D6CFBFEBEBE}"/>
            </c:ext>
          </c:extLst>
        </c:ser>
        <c:dLbls>
          <c:showLegendKey val="0"/>
          <c:showVal val="0"/>
          <c:showCatName val="0"/>
          <c:showSerName val="0"/>
          <c:showPercent val="0"/>
          <c:showBubbleSize val="0"/>
        </c:dLbls>
        <c:axId val="1039142159"/>
        <c:axId val="689611039"/>
      </c:scatterChart>
      <c:valAx>
        <c:axId val="103914215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Burnup</a:t>
                </a:r>
                <a:r>
                  <a:rPr lang="en-US" baseline="0" dirty="0"/>
                  <a:t> (days)</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611039"/>
        <c:crosses val="autoZero"/>
        <c:crossBetween val="midCat"/>
      </c:valAx>
      <c:valAx>
        <c:axId val="68961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Pu-239 Isotopic Fraction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91421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Pu-240</a:t>
            </a:r>
            <a:r>
              <a:rPr lang="en-US" baseline="0" dirty="0"/>
              <a:t> Spontaneous Fission Rate Strategy</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'Pu-240'!$D$1</c:f>
              <c:strCache>
                <c:ptCount val="1"/>
                <c:pt idx="0">
                  <c:v>Pu-240 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'Pu-240'!$C$2:$C$35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'Pu-240'!$D$2:$D$35</c:f>
              <c:numCache>
                <c:formatCode>0.00%</c:formatCode>
                <c:ptCount val="34"/>
                <c:pt idx="0">
                  <c:v>0</c:v>
                </c:pt>
                <c:pt idx="1">
                  <c:v>2.8181393720986376E-4</c:v>
                </c:pt>
                <c:pt idx="2">
                  <c:v>1.6195323009768618E-3</c:v>
                </c:pt>
                <c:pt idx="3">
                  <c:v>3.193284052705689E-3</c:v>
                </c:pt>
                <c:pt idx="4">
                  <c:v>4.708509989568779E-3</c:v>
                </c:pt>
                <c:pt idx="5">
                  <c:v>6.1775863354899766E-3</c:v>
                </c:pt>
                <c:pt idx="6">
                  <c:v>7.6099502186736312E-3</c:v>
                </c:pt>
                <c:pt idx="7">
                  <c:v>9.0128376052250637E-3</c:v>
                </c:pt>
                <c:pt idx="8">
                  <c:v>1.0392498380684061E-2</c:v>
                </c:pt>
                <c:pt idx="9">
                  <c:v>1.1757290629283604E-2</c:v>
                </c:pt>
                <c:pt idx="10">
                  <c:v>1.310847037999485E-2</c:v>
                </c:pt>
                <c:pt idx="11">
                  <c:v>1.4449163613414057E-2</c:v>
                </c:pt>
                <c:pt idx="12">
                  <c:v>1.5782440353139558E-2</c:v>
                </c:pt>
                <c:pt idx="13">
                  <c:v>1.7114200101842319E-2</c:v>
                </c:pt>
                <c:pt idx="14">
                  <c:v>1.8445948218028991E-2</c:v>
                </c:pt>
                <c:pt idx="15">
                  <c:v>1.9780321877243701E-2</c:v>
                </c:pt>
                <c:pt idx="16">
                  <c:v>2.1119500962281167E-2</c:v>
                </c:pt>
                <c:pt idx="17">
                  <c:v>2.2464493526894398E-2</c:v>
                </c:pt>
                <c:pt idx="18">
                  <c:v>2.38168186277939E-2</c:v>
                </c:pt>
                <c:pt idx="19">
                  <c:v>2.5177691716613139E-2</c:v>
                </c:pt>
                <c:pt idx="20">
                  <c:v>2.6548005042005732E-2</c:v>
                </c:pt>
                <c:pt idx="21">
                  <c:v>2.7928669659404909E-2</c:v>
                </c:pt>
                <c:pt idx="22">
                  <c:v>2.9320460613642827E-2</c:v>
                </c:pt>
                <c:pt idx="23">
                  <c:v>3.0723952743316379E-2</c:v>
                </c:pt>
                <c:pt idx="24">
                  <c:v>3.2139718222680053E-2</c:v>
                </c:pt>
                <c:pt idx="25">
                  <c:v>3.3567354684689694E-2</c:v>
                </c:pt>
                <c:pt idx="26">
                  <c:v>3.5008319808758827E-2</c:v>
                </c:pt>
                <c:pt idx="27">
                  <c:v>3.6462867263608208E-2</c:v>
                </c:pt>
                <c:pt idx="28">
                  <c:v>3.7931444407366052E-2</c:v>
                </c:pt>
                <c:pt idx="29">
                  <c:v>3.9415315255419595E-2</c:v>
                </c:pt>
                <c:pt idx="30">
                  <c:v>4.0913729638000572E-2</c:v>
                </c:pt>
                <c:pt idx="31">
                  <c:v>4.2426258258975363E-2</c:v>
                </c:pt>
                <c:pt idx="32">
                  <c:v>4.3954234013069741E-2</c:v>
                </c:pt>
                <c:pt idx="33">
                  <c:v>4.5497424107071062E-2</c:v>
                </c:pt>
              </c:numCache>
            </c:numRef>
          </c:yVal>
          <c:smooth val="0"/>
          <c:extLst>
            <c:ext xmlns:c16="http://schemas.microsoft.com/office/drawing/2014/chart" uri="{C3380CC4-5D6E-409C-BE32-E72D297353CC}">
              <c16:uniqueId val="{00000000-73E4-4ECB-9782-AA97C6AA6E39}"/>
            </c:ext>
          </c:extLst>
        </c:ser>
        <c:ser>
          <c:idx val="1"/>
          <c:order val="1"/>
          <c:tx>
            <c:strRef>
              <c:f>'Pu-240'!$E$1</c:f>
              <c:strCache>
                <c:ptCount val="1"/>
                <c:pt idx="0">
                  <c:v>Pu-240 Pu</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'Pu-240'!$C$2:$C$35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'Pu-240'!$E$2:$E$35</c:f>
              <c:numCache>
                <c:formatCode>0.00%</c:formatCode>
                <c:ptCount val="34"/>
                <c:pt idx="0">
                  <c:v>0.33612594841661331</c:v>
                </c:pt>
                <c:pt idx="1">
                  <c:v>0.33452641984630349</c:v>
                </c:pt>
                <c:pt idx="2">
                  <c:v>0.3267773100958492</c:v>
                </c:pt>
                <c:pt idx="3">
                  <c:v>0.3178940472554786</c:v>
                </c:pt>
                <c:pt idx="4">
                  <c:v>0.30980069992699161</c:v>
                </c:pt>
                <c:pt idx="5">
                  <c:v>0.30238464079493393</c:v>
                </c:pt>
                <c:pt idx="6">
                  <c:v>0.29554699335493767</c:v>
                </c:pt>
                <c:pt idx="7">
                  <c:v>0.28920810441828737</c:v>
                </c:pt>
                <c:pt idx="8">
                  <c:v>0.28330170005360017</c:v>
                </c:pt>
                <c:pt idx="9">
                  <c:v>0.27777084757060522</c:v>
                </c:pt>
                <c:pt idx="10">
                  <c:v>0.2725663691424326</c:v>
                </c:pt>
                <c:pt idx="11">
                  <c:v>0.26766003644956898</c:v>
                </c:pt>
                <c:pt idx="12">
                  <c:v>0.26302379370881779</c:v>
                </c:pt>
                <c:pt idx="13">
                  <c:v>0.25863183536314949</c:v>
                </c:pt>
                <c:pt idx="14">
                  <c:v>0.25445441400601382</c:v>
                </c:pt>
                <c:pt idx="15">
                  <c:v>0.25047525004165017</c:v>
                </c:pt>
                <c:pt idx="16">
                  <c:v>0.24667876156313517</c:v>
                </c:pt>
                <c:pt idx="17">
                  <c:v>0.2430498188154725</c:v>
                </c:pt>
                <c:pt idx="18">
                  <c:v>0.23958165713234142</c:v>
                </c:pt>
                <c:pt idx="19">
                  <c:v>0.23626069608865599</c:v>
                </c:pt>
                <c:pt idx="20">
                  <c:v>0.23308111400924558</c:v>
                </c:pt>
                <c:pt idx="21">
                  <c:v>0.23003650823670849</c:v>
                </c:pt>
                <c:pt idx="22">
                  <c:v>0.22712032550788172</c:v>
                </c:pt>
                <c:pt idx="23">
                  <c:v>0.22432708865235843</c:v>
                </c:pt>
                <c:pt idx="24">
                  <c:v>0.22165250414104826</c:v>
                </c:pt>
                <c:pt idx="25">
                  <c:v>0.21909247926862657</c:v>
                </c:pt>
                <c:pt idx="26">
                  <c:v>0.21664298986380939</c:v>
                </c:pt>
                <c:pt idx="27">
                  <c:v>0.21430250659659217</c:v>
                </c:pt>
                <c:pt idx="28">
                  <c:v>0.21206618605979513</c:v>
                </c:pt>
                <c:pt idx="29">
                  <c:v>0.2099294756920087</c:v>
                </c:pt>
                <c:pt idx="30">
                  <c:v>0.20789123168350901</c:v>
                </c:pt>
                <c:pt idx="31">
                  <c:v>0.20594955593960582</c:v>
                </c:pt>
                <c:pt idx="32">
                  <c:v>0.20410316428541977</c:v>
                </c:pt>
                <c:pt idx="33">
                  <c:v>0.20234843768946228</c:v>
                </c:pt>
              </c:numCache>
            </c:numRef>
          </c:yVal>
          <c:smooth val="0"/>
          <c:extLst>
            <c:ext xmlns:c16="http://schemas.microsoft.com/office/drawing/2014/chart" uri="{C3380CC4-5D6E-409C-BE32-E72D297353CC}">
              <c16:uniqueId val="{00000001-73E4-4ECB-9782-AA97C6AA6E39}"/>
            </c:ext>
          </c:extLst>
        </c:ser>
        <c:ser>
          <c:idx val="2"/>
          <c:order val="2"/>
          <c:tx>
            <c:strRef>
              <c:f>'Pu-240'!$F$1</c:f>
              <c:strCache>
                <c:ptCount val="1"/>
                <c:pt idx="0">
                  <c:v>Pu-240 MA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'Pu-240'!$C$2:$C$35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'Pu-240'!$F$2:$F$35</c:f>
              <c:numCache>
                <c:formatCode>0.00%</c:formatCode>
                <c:ptCount val="34"/>
                <c:pt idx="0">
                  <c:v>0</c:v>
                </c:pt>
                <c:pt idx="1">
                  <c:v>0.13188301886525164</c:v>
                </c:pt>
                <c:pt idx="2">
                  <c:v>0.1148140209504582</c:v>
                </c:pt>
                <c:pt idx="3">
                  <c:v>0.11321741048076704</c:v>
                </c:pt>
                <c:pt idx="4">
                  <c:v>0.11314640656336102</c:v>
                </c:pt>
                <c:pt idx="5">
                  <c:v>0.11351268345100682</c:v>
                </c:pt>
                <c:pt idx="6">
                  <c:v>0.11404958012121132</c:v>
                </c:pt>
                <c:pt idx="7">
                  <c:v>0.11465773066049141</c:v>
                </c:pt>
                <c:pt idx="8">
                  <c:v>0.11528369540562428</c:v>
                </c:pt>
                <c:pt idx="9">
                  <c:v>0.11587734435144095</c:v>
                </c:pt>
                <c:pt idx="10">
                  <c:v>0.11645049539546615</c:v>
                </c:pt>
                <c:pt idx="11">
                  <c:v>0.1169956547495971</c:v>
                </c:pt>
                <c:pt idx="12">
                  <c:v>0.11750900185302274</c:v>
                </c:pt>
                <c:pt idx="13">
                  <c:v>0.11797646937740813</c:v>
                </c:pt>
                <c:pt idx="14">
                  <c:v>0.11840222057581502</c:v>
                </c:pt>
                <c:pt idx="15">
                  <c:v>0.11878774728536666</c:v>
                </c:pt>
                <c:pt idx="16">
                  <c:v>0.11913617915949559</c:v>
                </c:pt>
                <c:pt idx="17">
                  <c:v>0.11945125335347967</c:v>
                </c:pt>
                <c:pt idx="18">
                  <c:v>0.11973805060884767</c:v>
                </c:pt>
                <c:pt idx="19">
                  <c:v>0.11999879479925349</c:v>
                </c:pt>
                <c:pt idx="20">
                  <c:v>0.12023796396581987</c:v>
                </c:pt>
                <c:pt idx="21">
                  <c:v>0.12045883593735515</c:v>
                </c:pt>
                <c:pt idx="22">
                  <c:v>0.12066588838356637</c:v>
                </c:pt>
                <c:pt idx="23">
                  <c:v>0.12086268668954853</c:v>
                </c:pt>
                <c:pt idx="24">
                  <c:v>0.12104932801410044</c:v>
                </c:pt>
                <c:pt idx="25">
                  <c:v>0.12123234471909243</c:v>
                </c:pt>
                <c:pt idx="26">
                  <c:v>0.12141384387665656</c:v>
                </c:pt>
                <c:pt idx="27">
                  <c:v>0.12159689424176122</c:v>
                </c:pt>
                <c:pt idx="28">
                  <c:v>0.12178571518195216</c:v>
                </c:pt>
                <c:pt idx="29">
                  <c:v>0.12197810812370108</c:v>
                </c:pt>
                <c:pt idx="30">
                  <c:v>0.12217835054608865</c:v>
                </c:pt>
                <c:pt idx="31">
                  <c:v>0.12238796135419749</c:v>
                </c:pt>
                <c:pt idx="32">
                  <c:v>0.1226095281156076</c:v>
                </c:pt>
                <c:pt idx="33">
                  <c:v>0.12284441173223011</c:v>
                </c:pt>
              </c:numCache>
            </c:numRef>
          </c:yVal>
          <c:smooth val="0"/>
          <c:extLst>
            <c:ext xmlns:c16="http://schemas.microsoft.com/office/drawing/2014/chart" uri="{C3380CC4-5D6E-409C-BE32-E72D297353CC}">
              <c16:uniqueId val="{00000002-73E4-4ECB-9782-AA97C6AA6E39}"/>
            </c:ext>
          </c:extLst>
        </c:ser>
        <c:ser>
          <c:idx val="3"/>
          <c:order val="3"/>
          <c:tx>
            <c:strRef>
              <c:f>'Pu-240'!$G$1</c:f>
              <c:strCache>
                <c:ptCount val="1"/>
                <c:pt idx="0">
                  <c:v>Pu-240 PuMA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'Pu-240'!$C$2:$C$35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'Pu-240'!$G$2:$G$35</c:f>
              <c:numCache>
                <c:formatCode>0.00%</c:formatCode>
                <c:ptCount val="34"/>
                <c:pt idx="0">
                  <c:v>0.33612527259965852</c:v>
                </c:pt>
                <c:pt idx="1">
                  <c:v>0.33395571519705874</c:v>
                </c:pt>
                <c:pt idx="2">
                  <c:v>0.32343697292064838</c:v>
                </c:pt>
                <c:pt idx="3">
                  <c:v>0.31159022167572487</c:v>
                </c:pt>
                <c:pt idx="4">
                  <c:v>0.30103842130496028</c:v>
                </c:pt>
                <c:pt idx="5">
                  <c:v>0.29159463002936936</c:v>
                </c:pt>
                <c:pt idx="6">
                  <c:v>0.28309031637926624</c:v>
                </c:pt>
                <c:pt idx="7">
                  <c:v>0.27538458956525558</c:v>
                </c:pt>
                <c:pt idx="8">
                  <c:v>0.26836073228113233</c:v>
                </c:pt>
                <c:pt idx="9">
                  <c:v>0.26190637842168552</c:v>
                </c:pt>
                <c:pt idx="10">
                  <c:v>0.25595910410206268</c:v>
                </c:pt>
                <c:pt idx="11">
                  <c:v>0.25045567603876417</c:v>
                </c:pt>
                <c:pt idx="12">
                  <c:v>0.24534438329628006</c:v>
                </c:pt>
                <c:pt idx="13">
                  <c:v>0.24057942159061718</c:v>
                </c:pt>
                <c:pt idx="14">
                  <c:v>0.23611011257603934</c:v>
                </c:pt>
                <c:pt idx="15">
                  <c:v>0.23191174232261635</c:v>
                </c:pt>
                <c:pt idx="16">
                  <c:v>0.22795923575138796</c:v>
                </c:pt>
                <c:pt idx="17">
                  <c:v>0.22422901866538089</c:v>
                </c:pt>
                <c:pt idx="18">
                  <c:v>0.22070261743585373</c:v>
                </c:pt>
                <c:pt idx="19">
                  <c:v>0.21736529802754803</c:v>
                </c:pt>
                <c:pt idx="20">
                  <c:v>0.21420147262697811</c:v>
                </c:pt>
                <c:pt idx="21">
                  <c:v>0.21120160321362083</c:v>
                </c:pt>
                <c:pt idx="22">
                  <c:v>0.20835500512830413</c:v>
                </c:pt>
                <c:pt idx="23">
                  <c:v>0.20565287017620645</c:v>
                </c:pt>
                <c:pt idx="24">
                  <c:v>0.20308706188811848</c:v>
                </c:pt>
                <c:pt idx="25">
                  <c:v>0.20065116585722853</c:v>
                </c:pt>
                <c:pt idx="26">
                  <c:v>0.19833891976391979</c:v>
                </c:pt>
                <c:pt idx="27">
                  <c:v>0.19614342020401043</c:v>
                </c:pt>
                <c:pt idx="28">
                  <c:v>0.19406157684804165</c:v>
                </c:pt>
                <c:pt idx="29">
                  <c:v>0.19208878056999718</c:v>
                </c:pt>
                <c:pt idx="30">
                  <c:v>0.19022141843221246</c:v>
                </c:pt>
                <c:pt idx="31">
                  <c:v>0.18845551969367841</c:v>
                </c:pt>
                <c:pt idx="32">
                  <c:v>0.18678773920961206</c:v>
                </c:pt>
                <c:pt idx="33">
                  <c:v>0.18521614653754334</c:v>
                </c:pt>
              </c:numCache>
            </c:numRef>
          </c:yVal>
          <c:smooth val="0"/>
          <c:extLst>
            <c:ext xmlns:c16="http://schemas.microsoft.com/office/drawing/2014/chart" uri="{C3380CC4-5D6E-409C-BE32-E72D297353CC}">
              <c16:uniqueId val="{00000003-73E4-4ECB-9782-AA97C6AA6E39}"/>
            </c:ext>
          </c:extLst>
        </c:ser>
        <c:dLbls>
          <c:showLegendKey val="0"/>
          <c:showVal val="0"/>
          <c:showCatName val="0"/>
          <c:showSerName val="0"/>
          <c:showPercent val="0"/>
          <c:showBubbleSize val="0"/>
        </c:dLbls>
        <c:axId val="1031796799"/>
        <c:axId val="1399375295"/>
      </c:scatterChart>
      <c:valAx>
        <c:axId val="10317967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Burnup</a:t>
                </a:r>
                <a:r>
                  <a:rPr lang="en-US" b="1" baseline="0" dirty="0"/>
                  <a:t> (days)</a:t>
                </a:r>
                <a:endParaRPr lang="en-US" b="1" dirty="0"/>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399375295"/>
        <c:crosses val="autoZero"/>
        <c:crossBetween val="midCat"/>
      </c:valAx>
      <c:valAx>
        <c:axId val="139937529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Pu-240</a:t>
                </a:r>
                <a:r>
                  <a:rPr lang="en-US" b="1" baseline="0" dirty="0"/>
                  <a:t> Isotopic Fraction (%)</a:t>
                </a:r>
                <a:endParaRPr lang="en-US" b="1" dirty="0"/>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03179679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Pu-238</a:t>
            </a:r>
            <a:r>
              <a:rPr lang="en-US" baseline="0" dirty="0"/>
              <a:t> </a:t>
            </a:r>
            <a:r>
              <a:rPr lang="en-US" dirty="0"/>
              <a:t>Decay</a:t>
            </a:r>
            <a:r>
              <a:rPr lang="en-US" baseline="0" dirty="0"/>
              <a:t> Heat Isotopic Barrier</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'Pu-238'!$D$1</c:f>
              <c:strCache>
                <c:ptCount val="1"/>
                <c:pt idx="0">
                  <c:v>Pu-238 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'Pu-238'!$C$2:$C$35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'Pu-238'!$D$2:$D$35</c:f>
              <c:numCache>
                <c:formatCode>0.00%</c:formatCode>
                <c:ptCount val="34"/>
                <c:pt idx="0">
                  <c:v>0</c:v>
                </c:pt>
                <c:pt idx="1">
                  <c:v>1.416187414727694E-6</c:v>
                </c:pt>
                <c:pt idx="2">
                  <c:v>7.9391476446103266E-6</c:v>
                </c:pt>
                <c:pt idx="3">
                  <c:v>1.5786885644536852E-5</c:v>
                </c:pt>
                <c:pt idx="4">
                  <c:v>2.348606867495024E-5</c:v>
                </c:pt>
                <c:pt idx="5">
                  <c:v>3.1089419059032761E-5</c:v>
                </c:pt>
                <c:pt idx="6">
                  <c:v>3.8635411469587913E-5</c:v>
                </c:pt>
                <c:pt idx="7">
                  <c:v>4.6154530691527736E-5</c:v>
                </c:pt>
                <c:pt idx="8">
                  <c:v>5.3674361392721251E-5</c:v>
                </c:pt>
                <c:pt idx="9">
                  <c:v>6.1236538626399404E-5</c:v>
                </c:pt>
                <c:pt idx="10">
                  <c:v>6.8847810347010183E-5</c:v>
                </c:pt>
                <c:pt idx="11">
                  <c:v>7.6523411182414085E-5</c:v>
                </c:pt>
                <c:pt idx="12">
                  <c:v>8.428089203888243E-5</c:v>
                </c:pt>
                <c:pt idx="13">
                  <c:v>9.2154863545995547E-5</c:v>
                </c:pt>
                <c:pt idx="14">
                  <c:v>1.001577474865513E-4</c:v>
                </c:pt>
                <c:pt idx="15">
                  <c:v>1.083084825390212E-4</c:v>
                </c:pt>
                <c:pt idx="16">
                  <c:v>1.1662447645618671E-4</c:v>
                </c:pt>
                <c:pt idx="17">
                  <c:v>1.2511670045397541E-4</c:v>
                </c:pt>
                <c:pt idx="18">
                  <c:v>1.3379890770658269E-4</c:v>
                </c:pt>
                <c:pt idx="19">
                  <c:v>1.4268570931967595E-4</c:v>
                </c:pt>
                <c:pt idx="20">
                  <c:v>1.5178844905495989E-4</c:v>
                </c:pt>
                <c:pt idx="21">
                  <c:v>1.6111982888064651E-4</c:v>
                </c:pt>
                <c:pt idx="22">
                  <c:v>1.706916288704515E-4</c:v>
                </c:pt>
                <c:pt idx="23">
                  <c:v>1.8051621563756163E-4</c:v>
                </c:pt>
                <c:pt idx="24">
                  <c:v>1.9060559562057974E-4</c:v>
                </c:pt>
                <c:pt idx="25">
                  <c:v>2.0096404042783646E-4</c:v>
                </c:pt>
                <c:pt idx="26">
                  <c:v>2.116110216814022E-4</c:v>
                </c:pt>
                <c:pt idx="27">
                  <c:v>2.2255805483364983E-4</c:v>
                </c:pt>
                <c:pt idx="28">
                  <c:v>2.3381764023643018E-4</c:v>
                </c:pt>
                <c:pt idx="29">
                  <c:v>2.4541019714935023E-4</c:v>
                </c:pt>
                <c:pt idx="30">
                  <c:v>2.573403618442863E-4</c:v>
                </c:pt>
                <c:pt idx="31">
                  <c:v>2.6961581980629366E-4</c:v>
                </c:pt>
                <c:pt idx="32">
                  <c:v>2.8225783082309425E-4</c:v>
                </c:pt>
                <c:pt idx="33">
                  <c:v>2.9527725135253502E-4</c:v>
                </c:pt>
              </c:numCache>
            </c:numRef>
          </c:yVal>
          <c:smooth val="0"/>
          <c:extLst>
            <c:ext xmlns:c16="http://schemas.microsoft.com/office/drawing/2014/chart" uri="{C3380CC4-5D6E-409C-BE32-E72D297353CC}">
              <c16:uniqueId val="{00000000-92E3-44C7-AA6B-829C185C4A16}"/>
            </c:ext>
          </c:extLst>
        </c:ser>
        <c:ser>
          <c:idx val="1"/>
          <c:order val="1"/>
          <c:tx>
            <c:strRef>
              <c:f>'Pu-238'!$E$1</c:f>
              <c:strCache>
                <c:ptCount val="1"/>
                <c:pt idx="0">
                  <c:v>Pu-238 Pu</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'Pu-238'!$C$2:$C$35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'Pu-238'!$E$2:$E$35</c:f>
              <c:numCache>
                <c:formatCode>0.00%</c:formatCode>
                <c:ptCount val="34"/>
                <c:pt idx="0">
                  <c:v>1.1518305351266481E-2</c:v>
                </c:pt>
                <c:pt idx="1">
                  <c:v>1.1449332164811908E-2</c:v>
                </c:pt>
                <c:pt idx="2">
                  <c:v>1.1148789456466249E-2</c:v>
                </c:pt>
                <c:pt idx="3">
                  <c:v>1.0828621544902522E-2</c:v>
                </c:pt>
                <c:pt idx="4">
                  <c:v>1.0554381899389682E-2</c:v>
                </c:pt>
                <c:pt idx="5">
                  <c:v>1.0313949060219877E-2</c:v>
                </c:pt>
                <c:pt idx="6">
                  <c:v>1.0098920927085543E-2</c:v>
                </c:pt>
                <c:pt idx="7">
                  <c:v>9.9035935227524772E-3</c:v>
                </c:pt>
                <c:pt idx="8">
                  <c:v>9.7239767465395668E-3</c:v>
                </c:pt>
                <c:pt idx="9">
                  <c:v>9.557094423462793E-3</c:v>
                </c:pt>
                <c:pt idx="10">
                  <c:v>9.4007561995046694E-3</c:v>
                </c:pt>
                <c:pt idx="11">
                  <c:v>9.2537849565919594E-3</c:v>
                </c:pt>
                <c:pt idx="12">
                  <c:v>9.1151468606376889E-3</c:v>
                </c:pt>
                <c:pt idx="13">
                  <c:v>8.9838832078035103E-3</c:v>
                </c:pt>
                <c:pt idx="14">
                  <c:v>8.8589486601375715E-3</c:v>
                </c:pt>
                <c:pt idx="15">
                  <c:v>8.7398895177308814E-3</c:v>
                </c:pt>
                <c:pt idx="16">
                  <c:v>8.6262462683246704E-3</c:v>
                </c:pt>
                <c:pt idx="17">
                  <c:v>8.5175327084776147E-3</c:v>
                </c:pt>
                <c:pt idx="18">
                  <c:v>8.4136595856047006E-3</c:v>
                </c:pt>
                <c:pt idx="19">
                  <c:v>8.3141225034784327E-3</c:v>
                </c:pt>
                <c:pt idx="20">
                  <c:v>8.2188474847048922E-3</c:v>
                </c:pt>
                <c:pt idx="21">
                  <c:v>8.1276328696470584E-3</c:v>
                </c:pt>
                <c:pt idx="22">
                  <c:v>8.0402641999045513E-3</c:v>
                </c:pt>
                <c:pt idx="23">
                  <c:v>7.9566007175535455E-3</c:v>
                </c:pt>
                <c:pt idx="24">
                  <c:v>7.8765099257291898E-3</c:v>
                </c:pt>
                <c:pt idx="25">
                  <c:v>7.7998447457802494E-3</c:v>
                </c:pt>
                <c:pt idx="26">
                  <c:v>7.7264784203007223E-3</c:v>
                </c:pt>
                <c:pt idx="27">
                  <c:v>7.6564342863033328E-3</c:v>
                </c:pt>
                <c:pt idx="28">
                  <c:v>7.5894207060920316E-3</c:v>
                </c:pt>
                <c:pt idx="29">
                  <c:v>7.525309076816861E-3</c:v>
                </c:pt>
                <c:pt idx="30">
                  <c:v>7.4641116401791907E-3</c:v>
                </c:pt>
                <c:pt idx="31">
                  <c:v>7.4057599347146074E-3</c:v>
                </c:pt>
                <c:pt idx="32">
                  <c:v>7.3502038316048948E-3</c:v>
                </c:pt>
                <c:pt idx="33">
                  <c:v>7.2972812671047646E-3</c:v>
                </c:pt>
              </c:numCache>
            </c:numRef>
          </c:yVal>
          <c:smooth val="0"/>
          <c:extLst>
            <c:ext xmlns:c16="http://schemas.microsoft.com/office/drawing/2014/chart" uri="{C3380CC4-5D6E-409C-BE32-E72D297353CC}">
              <c16:uniqueId val="{00000001-92E3-44C7-AA6B-829C185C4A16}"/>
            </c:ext>
          </c:extLst>
        </c:ser>
        <c:ser>
          <c:idx val="2"/>
          <c:order val="2"/>
          <c:tx>
            <c:strRef>
              <c:f>'Pu-238'!$F$1</c:f>
              <c:strCache>
                <c:ptCount val="1"/>
                <c:pt idx="0">
                  <c:v>Pu-238 MA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'Pu-238'!$C$2:$C$35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'Pu-238'!$F$2:$F$35</c:f>
              <c:numCache>
                <c:formatCode>0.00%</c:formatCode>
                <c:ptCount val="34"/>
                <c:pt idx="0">
                  <c:v>0</c:v>
                </c:pt>
                <c:pt idx="1">
                  <c:v>3.7593894375895151E-2</c:v>
                </c:pt>
                <c:pt idx="2">
                  <c:v>5.083216015851795E-2</c:v>
                </c:pt>
                <c:pt idx="3">
                  <c:v>6.3264709930564988E-2</c:v>
                </c:pt>
                <c:pt idx="4">
                  <c:v>7.2487440631528927E-2</c:v>
                </c:pt>
                <c:pt idx="5">
                  <c:v>7.9400246246919923E-2</c:v>
                </c:pt>
                <c:pt idx="6">
                  <c:v>8.4626730000877004E-2</c:v>
                </c:pt>
                <c:pt idx="7">
                  <c:v>8.8610496371505976E-2</c:v>
                </c:pt>
                <c:pt idx="8">
                  <c:v>9.1666876498400995E-2</c:v>
                </c:pt>
                <c:pt idx="9">
                  <c:v>9.4015784920148185E-2</c:v>
                </c:pt>
                <c:pt idx="10">
                  <c:v>9.5840189236084714E-2</c:v>
                </c:pt>
                <c:pt idx="11">
                  <c:v>9.7260978595123601E-2</c:v>
                </c:pt>
                <c:pt idx="12">
                  <c:v>9.8368044745814343E-2</c:v>
                </c:pt>
                <c:pt idx="13">
                  <c:v>9.9222682647900962E-2</c:v>
                </c:pt>
                <c:pt idx="14">
                  <c:v>9.9880872291058076E-2</c:v>
                </c:pt>
                <c:pt idx="15">
                  <c:v>0.10038226949627682</c:v>
                </c:pt>
                <c:pt idx="16">
                  <c:v>0.1007578185095785</c:v>
                </c:pt>
                <c:pt idx="17">
                  <c:v>0.10103125721534556</c:v>
                </c:pt>
                <c:pt idx="18">
                  <c:v>0.10122171377755487</c:v>
                </c:pt>
                <c:pt idx="19">
                  <c:v>0.1013420838816442</c:v>
                </c:pt>
                <c:pt idx="20">
                  <c:v>0.10140422696443223</c:v>
                </c:pt>
                <c:pt idx="21">
                  <c:v>0.10141681537049652</c:v>
                </c:pt>
                <c:pt idx="22">
                  <c:v>0.10138758809226378</c:v>
                </c:pt>
                <c:pt idx="23">
                  <c:v>0.10132211936157566</c:v>
                </c:pt>
                <c:pt idx="24">
                  <c:v>0.10122282743517547</c:v>
                </c:pt>
                <c:pt idx="25">
                  <c:v>0.10109605587708238</c:v>
                </c:pt>
                <c:pt idx="26">
                  <c:v>0.10094464969132197</c:v>
                </c:pt>
                <c:pt idx="27">
                  <c:v>0.10077076853602376</c:v>
                </c:pt>
                <c:pt idx="28">
                  <c:v>0.10057811867428311</c:v>
                </c:pt>
                <c:pt idx="29">
                  <c:v>0.10036383950843772</c:v>
                </c:pt>
                <c:pt idx="30">
                  <c:v>0.10013187365880942</c:v>
                </c:pt>
                <c:pt idx="31">
                  <c:v>9.9883550247182526E-2</c:v>
                </c:pt>
                <c:pt idx="32">
                  <c:v>9.9620564797563288E-2</c:v>
                </c:pt>
                <c:pt idx="33">
                  <c:v>9.9342666178271893E-2</c:v>
                </c:pt>
              </c:numCache>
            </c:numRef>
          </c:yVal>
          <c:smooth val="0"/>
          <c:extLst>
            <c:ext xmlns:c16="http://schemas.microsoft.com/office/drawing/2014/chart" uri="{C3380CC4-5D6E-409C-BE32-E72D297353CC}">
              <c16:uniqueId val="{00000002-92E3-44C7-AA6B-829C185C4A16}"/>
            </c:ext>
          </c:extLst>
        </c:ser>
        <c:ser>
          <c:idx val="3"/>
          <c:order val="3"/>
          <c:tx>
            <c:strRef>
              <c:f>'Pu-238'!$G$1</c:f>
              <c:strCache>
                <c:ptCount val="1"/>
                <c:pt idx="0">
                  <c:v>Pu-238 PuMA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'Pu-238'!$C$2:$C$35</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'Pu-238'!$G$2:$G$35</c:f>
              <c:numCache>
                <c:formatCode>0.00%</c:formatCode>
                <c:ptCount val="34"/>
                <c:pt idx="0">
                  <c:v>1.1518299580814861E-2</c:v>
                </c:pt>
                <c:pt idx="1">
                  <c:v>1.1562120047691042E-2</c:v>
                </c:pt>
                <c:pt idx="2">
                  <c:v>1.2062997688595225E-2</c:v>
                </c:pt>
                <c:pt idx="3">
                  <c:v>1.3132650470238986E-2</c:v>
                </c:pt>
                <c:pt idx="4">
                  <c:v>1.4440157415625252E-2</c:v>
                </c:pt>
                <c:pt idx="5">
                  <c:v>1.5825970001086133E-2</c:v>
                </c:pt>
                <c:pt idx="6">
                  <c:v>1.7203108099344486E-2</c:v>
                </c:pt>
                <c:pt idx="7">
                  <c:v>1.8526607811392731E-2</c:v>
                </c:pt>
                <c:pt idx="8">
                  <c:v>1.977547853815079E-2</c:v>
                </c:pt>
                <c:pt idx="9">
                  <c:v>2.094226017391497E-2</c:v>
                </c:pt>
                <c:pt idx="10">
                  <c:v>2.2027367395811969E-2</c:v>
                </c:pt>
                <c:pt idx="11">
                  <c:v>2.3034003379539238E-2</c:v>
                </c:pt>
                <c:pt idx="12">
                  <c:v>2.3967149695327983E-2</c:v>
                </c:pt>
                <c:pt idx="13">
                  <c:v>2.4832463679126671E-2</c:v>
                </c:pt>
                <c:pt idx="14">
                  <c:v>2.5635260649925308E-2</c:v>
                </c:pt>
                <c:pt idx="15">
                  <c:v>2.6381744541878888E-2</c:v>
                </c:pt>
                <c:pt idx="16">
                  <c:v>2.7077015733306557E-2</c:v>
                </c:pt>
                <c:pt idx="17">
                  <c:v>2.7725338988145429E-2</c:v>
                </c:pt>
                <c:pt idx="18">
                  <c:v>2.833079082383342E-2</c:v>
                </c:pt>
                <c:pt idx="19">
                  <c:v>2.8896825095424992E-2</c:v>
                </c:pt>
                <c:pt idx="20">
                  <c:v>2.9426459681498124E-2</c:v>
                </c:pt>
                <c:pt idx="21">
                  <c:v>2.9922480974574998E-2</c:v>
                </c:pt>
                <c:pt idx="22">
                  <c:v>3.038717898995881E-2</c:v>
                </c:pt>
                <c:pt idx="23">
                  <c:v>3.0822572030934168E-2</c:v>
                </c:pt>
                <c:pt idx="24">
                  <c:v>3.1230484685410564E-2</c:v>
                </c:pt>
                <c:pt idx="25">
                  <c:v>3.16125849802536E-2</c:v>
                </c:pt>
                <c:pt idx="26">
                  <c:v>3.1970195876660175E-2</c:v>
                </c:pt>
                <c:pt idx="27">
                  <c:v>3.2304492778837728E-2</c:v>
                </c:pt>
                <c:pt idx="28">
                  <c:v>3.2617010209389383E-2</c:v>
                </c:pt>
                <c:pt idx="29">
                  <c:v>3.2908693675454008E-2</c:v>
                </c:pt>
                <c:pt idx="30">
                  <c:v>3.3180438992917144E-2</c:v>
                </c:pt>
                <c:pt idx="31">
                  <c:v>3.3433091198934589E-2</c:v>
                </c:pt>
                <c:pt idx="32">
                  <c:v>3.3667363490946983E-2</c:v>
                </c:pt>
                <c:pt idx="33">
                  <c:v>3.3884343425533522E-2</c:v>
                </c:pt>
              </c:numCache>
            </c:numRef>
          </c:yVal>
          <c:smooth val="0"/>
          <c:extLst>
            <c:ext xmlns:c16="http://schemas.microsoft.com/office/drawing/2014/chart" uri="{C3380CC4-5D6E-409C-BE32-E72D297353CC}">
              <c16:uniqueId val="{00000003-92E3-44C7-AA6B-829C185C4A16}"/>
            </c:ext>
          </c:extLst>
        </c:ser>
        <c:dLbls>
          <c:showLegendKey val="0"/>
          <c:showVal val="0"/>
          <c:showCatName val="0"/>
          <c:showSerName val="0"/>
          <c:showPercent val="0"/>
          <c:showBubbleSize val="0"/>
        </c:dLbls>
        <c:axId val="1031796799"/>
        <c:axId val="1399369055"/>
      </c:scatterChart>
      <c:valAx>
        <c:axId val="10317967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Burnup</a:t>
                </a:r>
                <a:r>
                  <a:rPr lang="en-US" baseline="0" dirty="0"/>
                  <a:t> (day)</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9369055"/>
        <c:crosses val="autoZero"/>
        <c:crossBetween val="midCat"/>
      </c:valAx>
      <c:valAx>
        <c:axId val="13993690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Pu-238 fraction</a:t>
                </a:r>
                <a:r>
                  <a:rPr lang="en-US" baseline="0" dirty="0"/>
                  <a:t> (%)</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179679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Multiplication Factor, k-eff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'K-GRAPH'!$B$3</c:f>
              <c:strCache>
                <c:ptCount val="1"/>
                <c:pt idx="0">
                  <c:v>k-eff-REF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'K-GRAPH'!$B$4:$B$37</c:f>
              <c:numCache>
                <c:formatCode>General</c:formatCode>
                <c:ptCount val="34"/>
                <c:pt idx="0">
                  <c:v>1.0471083999999999</c:v>
                </c:pt>
                <c:pt idx="1">
                  <c:v>1.0458943000000001</c:v>
                </c:pt>
                <c:pt idx="2">
                  <c:v>1.044726</c:v>
                </c:pt>
                <c:pt idx="3">
                  <c:v>1.0431526</c:v>
                </c:pt>
                <c:pt idx="4">
                  <c:v>1.0414348</c:v>
                </c:pt>
                <c:pt idx="5">
                  <c:v>1.0395589000000001</c:v>
                </c:pt>
                <c:pt idx="6">
                  <c:v>1.0375245</c:v>
                </c:pt>
                <c:pt idx="7">
                  <c:v>1.0353338999999999</c:v>
                </c:pt>
                <c:pt idx="8">
                  <c:v>1.0329581000000001</c:v>
                </c:pt>
                <c:pt idx="9">
                  <c:v>1.0304792</c:v>
                </c:pt>
                <c:pt idx="10">
                  <c:v>1.0278852999999999</c:v>
                </c:pt>
                <c:pt idx="11">
                  <c:v>1.0251783000000001</c:v>
                </c:pt>
                <c:pt idx="12">
                  <c:v>1.0223277</c:v>
                </c:pt>
                <c:pt idx="13">
                  <c:v>1.0194023999999999</c:v>
                </c:pt>
                <c:pt idx="14">
                  <c:v>1.0163898</c:v>
                </c:pt>
                <c:pt idx="15">
                  <c:v>1.013304</c:v>
                </c:pt>
                <c:pt idx="16">
                  <c:v>1.0101647</c:v>
                </c:pt>
                <c:pt idx="17">
                  <c:v>1.0069736</c:v>
                </c:pt>
                <c:pt idx="18">
                  <c:v>1.003738</c:v>
                </c:pt>
                <c:pt idx="19">
                  <c:v>1.0004678</c:v>
                </c:pt>
                <c:pt idx="20">
                  <c:v>0.99716700000000003</c:v>
                </c:pt>
                <c:pt idx="21">
                  <c:v>0.99384039999999996</c:v>
                </c:pt>
                <c:pt idx="22">
                  <c:v>0.99049580000000004</c:v>
                </c:pt>
                <c:pt idx="23">
                  <c:v>0.98713430000000002</c:v>
                </c:pt>
                <c:pt idx="24">
                  <c:v>0.9837728</c:v>
                </c:pt>
                <c:pt idx="25">
                  <c:v>0.98038999999999998</c:v>
                </c:pt>
                <c:pt idx="26">
                  <c:v>0.97700120000000001</c:v>
                </c:pt>
                <c:pt idx="27">
                  <c:v>0.97360910000000001</c:v>
                </c:pt>
                <c:pt idx="28">
                  <c:v>0.97020410000000001</c:v>
                </c:pt>
                <c:pt idx="29">
                  <c:v>0.96681119999999998</c:v>
                </c:pt>
                <c:pt idx="30">
                  <c:v>0.96343129999999999</c:v>
                </c:pt>
                <c:pt idx="31">
                  <c:v>0.96004069999999997</c:v>
                </c:pt>
                <c:pt idx="32">
                  <c:v>0.95666189999999995</c:v>
                </c:pt>
                <c:pt idx="33">
                  <c:v>0.95328029999999997</c:v>
                </c:pt>
              </c:numCache>
            </c:numRef>
          </c:yVal>
          <c:smooth val="0"/>
          <c:extLst>
            <c:ext xmlns:c16="http://schemas.microsoft.com/office/drawing/2014/chart" uri="{C3380CC4-5D6E-409C-BE32-E72D297353CC}">
              <c16:uniqueId val="{00000000-C2BC-4963-BC77-85D8E0C27AB7}"/>
            </c:ext>
          </c:extLst>
        </c:ser>
        <c:ser>
          <c:idx val="1"/>
          <c:order val="1"/>
          <c:tx>
            <c:strRef>
              <c:f>'K-GRAPH'!$E$3</c:f>
              <c:strCache>
                <c:ptCount val="1"/>
                <c:pt idx="0">
                  <c:v>k-eff-NB</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'K-GRAPH'!$E$4:$E$37</c:f>
              <c:numCache>
                <c:formatCode>General</c:formatCode>
                <c:ptCount val="34"/>
                <c:pt idx="0">
                  <c:v>1.0459388000000001</c:v>
                </c:pt>
                <c:pt idx="1">
                  <c:v>1.0447171</c:v>
                </c:pt>
                <c:pt idx="2">
                  <c:v>1.0436101</c:v>
                </c:pt>
                <c:pt idx="3">
                  <c:v>1.0420638</c:v>
                </c:pt>
                <c:pt idx="4">
                  <c:v>1.0403465999999999</c:v>
                </c:pt>
                <c:pt idx="5">
                  <c:v>1.0384386000000001</c:v>
                </c:pt>
                <c:pt idx="6">
                  <c:v>1.0363446000000001</c:v>
                </c:pt>
                <c:pt idx="7">
                  <c:v>1.0340659999999999</c:v>
                </c:pt>
                <c:pt idx="8">
                  <c:v>1.0316117</c:v>
                </c:pt>
                <c:pt idx="9">
                  <c:v>1.0290220000000001</c:v>
                </c:pt>
                <c:pt idx="10">
                  <c:v>1.0262967000000001</c:v>
                </c:pt>
                <c:pt idx="11">
                  <c:v>1.0234255999999999</c:v>
                </c:pt>
                <c:pt idx="12">
                  <c:v>1.0204272000000001</c:v>
                </c:pt>
                <c:pt idx="13">
                  <c:v>1.0173479000000001</c:v>
                </c:pt>
                <c:pt idx="14">
                  <c:v>1.0141792000000001</c:v>
                </c:pt>
                <c:pt idx="15">
                  <c:v>1.0109333</c:v>
                </c:pt>
                <c:pt idx="16">
                  <c:v>1.0076054000000001</c:v>
                </c:pt>
                <c:pt idx="17">
                  <c:v>1.0042361</c:v>
                </c:pt>
                <c:pt idx="18">
                  <c:v>1.000818</c:v>
                </c:pt>
                <c:pt idx="19">
                  <c:v>0.9973571</c:v>
                </c:pt>
                <c:pt idx="20">
                  <c:v>0.99386269999999999</c:v>
                </c:pt>
                <c:pt idx="21">
                  <c:v>0.99033640000000001</c:v>
                </c:pt>
                <c:pt idx="22">
                  <c:v>0.98678929999999998</c:v>
                </c:pt>
                <c:pt idx="23">
                  <c:v>0.98321440000000004</c:v>
                </c:pt>
                <c:pt idx="24">
                  <c:v>0.97962130000000003</c:v>
                </c:pt>
                <c:pt idx="25">
                  <c:v>0.97601269999999996</c:v>
                </c:pt>
                <c:pt idx="26">
                  <c:v>0.9723889</c:v>
                </c:pt>
                <c:pt idx="27">
                  <c:v>0.96874919999999998</c:v>
                </c:pt>
                <c:pt idx="28">
                  <c:v>0.96511069999999999</c:v>
                </c:pt>
                <c:pt idx="29">
                  <c:v>0.96145800000000003</c:v>
                </c:pt>
                <c:pt idx="30">
                  <c:v>0.95779899999999996</c:v>
                </c:pt>
                <c:pt idx="31">
                  <c:v>0.95412980000000003</c:v>
                </c:pt>
                <c:pt idx="32">
                  <c:v>0.95046070000000005</c:v>
                </c:pt>
                <c:pt idx="33">
                  <c:v>0.946793</c:v>
                </c:pt>
              </c:numCache>
            </c:numRef>
          </c:yVal>
          <c:smooth val="0"/>
          <c:extLst>
            <c:ext xmlns:c16="http://schemas.microsoft.com/office/drawing/2014/chart" uri="{C3380CC4-5D6E-409C-BE32-E72D297353CC}">
              <c16:uniqueId val="{00000001-C2BC-4963-BC77-85D8E0C27AB7}"/>
            </c:ext>
          </c:extLst>
        </c:ser>
        <c:ser>
          <c:idx val="2"/>
          <c:order val="2"/>
          <c:tx>
            <c:strRef>
              <c:f>'K-GRAPH'!$H$3</c:f>
              <c:strCache>
                <c:ptCount val="1"/>
                <c:pt idx="0">
                  <c:v>k-eff-Pu</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'K-GRAPH'!$H$4:$H$37</c:f>
              <c:numCache>
                <c:formatCode>General</c:formatCode>
                <c:ptCount val="34"/>
                <c:pt idx="0">
                  <c:v>1.0539622</c:v>
                </c:pt>
                <c:pt idx="1">
                  <c:v>1.0527853</c:v>
                </c:pt>
                <c:pt idx="2">
                  <c:v>1.0515422999999999</c:v>
                </c:pt>
                <c:pt idx="3">
                  <c:v>1.0498984</c:v>
                </c:pt>
                <c:pt idx="4">
                  <c:v>1.0481497</c:v>
                </c:pt>
                <c:pt idx="5">
                  <c:v>1.0462769000000001</c:v>
                </c:pt>
                <c:pt idx="6">
                  <c:v>1.0442762000000001</c:v>
                </c:pt>
                <c:pt idx="7">
                  <c:v>1.0421435999999999</c:v>
                </c:pt>
                <c:pt idx="8">
                  <c:v>1.0398712999999999</c:v>
                </c:pt>
                <c:pt idx="9">
                  <c:v>1.0374622</c:v>
                </c:pt>
                <c:pt idx="10">
                  <c:v>1.0349657999999999</c:v>
                </c:pt>
                <c:pt idx="11">
                  <c:v>1.0323743000000001</c:v>
                </c:pt>
                <c:pt idx="12">
                  <c:v>1.0296879000000001</c:v>
                </c:pt>
                <c:pt idx="13">
                  <c:v>1.0268794000000001</c:v>
                </c:pt>
                <c:pt idx="14">
                  <c:v>1.0240046</c:v>
                </c:pt>
                <c:pt idx="15">
                  <c:v>1.0210600999999999</c:v>
                </c:pt>
                <c:pt idx="16">
                  <c:v>1.0180418</c:v>
                </c:pt>
                <c:pt idx="17">
                  <c:v>1.0149935000000001</c:v>
                </c:pt>
                <c:pt idx="18">
                  <c:v>1.0118768</c:v>
                </c:pt>
                <c:pt idx="19">
                  <c:v>1.0087333999999999</c:v>
                </c:pt>
                <c:pt idx="20">
                  <c:v>1.0055567000000001</c:v>
                </c:pt>
                <c:pt idx="21">
                  <c:v>1.0023526</c:v>
                </c:pt>
                <c:pt idx="22">
                  <c:v>0.99912690000000004</c:v>
                </c:pt>
                <c:pt idx="23">
                  <c:v>0.99588069999999995</c:v>
                </c:pt>
                <c:pt idx="24">
                  <c:v>0.99262099999999998</c:v>
                </c:pt>
                <c:pt idx="25">
                  <c:v>0.98934920000000004</c:v>
                </c:pt>
                <c:pt idx="26">
                  <c:v>0.9860852</c:v>
                </c:pt>
                <c:pt idx="27">
                  <c:v>0.98279450000000002</c:v>
                </c:pt>
                <c:pt idx="28">
                  <c:v>0.97949070000000005</c:v>
                </c:pt>
                <c:pt idx="29">
                  <c:v>0.9761997</c:v>
                </c:pt>
                <c:pt idx="30">
                  <c:v>0.97290940000000004</c:v>
                </c:pt>
                <c:pt idx="31">
                  <c:v>0.96963049999999995</c:v>
                </c:pt>
                <c:pt idx="32">
                  <c:v>0.96634359999999997</c:v>
                </c:pt>
                <c:pt idx="33">
                  <c:v>0.96306040000000004</c:v>
                </c:pt>
              </c:numCache>
            </c:numRef>
          </c:yVal>
          <c:smooth val="0"/>
          <c:extLst>
            <c:ext xmlns:c16="http://schemas.microsoft.com/office/drawing/2014/chart" uri="{C3380CC4-5D6E-409C-BE32-E72D297353CC}">
              <c16:uniqueId val="{00000002-C2BC-4963-BC77-85D8E0C27AB7}"/>
            </c:ext>
          </c:extLst>
        </c:ser>
        <c:ser>
          <c:idx val="3"/>
          <c:order val="3"/>
          <c:tx>
            <c:strRef>
              <c:f>'K-GRAPH'!$K$3</c:f>
              <c:strCache>
                <c:ptCount val="1"/>
                <c:pt idx="0">
                  <c:v>k-eff-MA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'K-GRAPH'!$K$4:$K$37</c:f>
              <c:numCache>
                <c:formatCode>General</c:formatCode>
                <c:ptCount val="34"/>
                <c:pt idx="0">
                  <c:v>1.0463084</c:v>
                </c:pt>
                <c:pt idx="1">
                  <c:v>1.0450982</c:v>
                </c:pt>
                <c:pt idx="2">
                  <c:v>1.0438896</c:v>
                </c:pt>
                <c:pt idx="3">
                  <c:v>1.0422847</c:v>
                </c:pt>
                <c:pt idx="4">
                  <c:v>1.0405517</c:v>
                </c:pt>
                <c:pt idx="5">
                  <c:v>1.0386747999999999</c:v>
                </c:pt>
                <c:pt idx="6">
                  <c:v>1.0366533</c:v>
                </c:pt>
                <c:pt idx="7">
                  <c:v>1.0344845</c:v>
                </c:pt>
                <c:pt idx="8">
                  <c:v>1.0321400999999999</c:v>
                </c:pt>
                <c:pt idx="9">
                  <c:v>1.0297053</c:v>
                </c:pt>
                <c:pt idx="10">
                  <c:v>1.0271587</c:v>
                </c:pt>
                <c:pt idx="11">
                  <c:v>1.0245055999999999</c:v>
                </c:pt>
                <c:pt idx="12">
                  <c:v>1.0217271000000001</c:v>
                </c:pt>
                <c:pt idx="13">
                  <c:v>1.0188737999999999</c:v>
                </c:pt>
                <c:pt idx="14">
                  <c:v>1.0159429</c:v>
                </c:pt>
                <c:pt idx="15">
                  <c:v>1.0129482000000001</c:v>
                </c:pt>
                <c:pt idx="16">
                  <c:v>1.0098971000000001</c:v>
                </c:pt>
                <c:pt idx="17">
                  <c:v>1.0068054</c:v>
                </c:pt>
                <c:pt idx="18">
                  <c:v>1.0036672</c:v>
                </c:pt>
                <c:pt idx="19">
                  <c:v>1.0004982</c:v>
                </c:pt>
                <c:pt idx="20">
                  <c:v>0.99729999999999996</c:v>
                </c:pt>
                <c:pt idx="21">
                  <c:v>0.99408580000000002</c:v>
                </c:pt>
                <c:pt idx="22">
                  <c:v>0.99085400000000001</c:v>
                </c:pt>
                <c:pt idx="23">
                  <c:v>0.98759260000000004</c:v>
                </c:pt>
                <c:pt idx="24">
                  <c:v>0.98433970000000004</c:v>
                </c:pt>
                <c:pt idx="25">
                  <c:v>0.98108050000000002</c:v>
                </c:pt>
                <c:pt idx="26">
                  <c:v>0.97781830000000003</c:v>
                </c:pt>
                <c:pt idx="27">
                  <c:v>0.97457099999999997</c:v>
                </c:pt>
                <c:pt idx="28">
                  <c:v>0.97129239999999994</c:v>
                </c:pt>
                <c:pt idx="29">
                  <c:v>0.96803349999999999</c:v>
                </c:pt>
                <c:pt idx="30">
                  <c:v>0.96477840000000004</c:v>
                </c:pt>
                <c:pt idx="31">
                  <c:v>0.96153909999999998</c:v>
                </c:pt>
                <c:pt idx="32">
                  <c:v>0.95830110000000002</c:v>
                </c:pt>
                <c:pt idx="33">
                  <c:v>0.95506570000000002</c:v>
                </c:pt>
              </c:numCache>
            </c:numRef>
          </c:yVal>
          <c:smooth val="0"/>
          <c:extLst>
            <c:ext xmlns:c16="http://schemas.microsoft.com/office/drawing/2014/chart" uri="{C3380CC4-5D6E-409C-BE32-E72D297353CC}">
              <c16:uniqueId val="{00000003-C2BC-4963-BC77-85D8E0C27AB7}"/>
            </c:ext>
          </c:extLst>
        </c:ser>
        <c:ser>
          <c:idx val="4"/>
          <c:order val="4"/>
          <c:tx>
            <c:strRef>
              <c:f>'K-GRAPH'!$N$3</c:f>
              <c:strCache>
                <c:ptCount val="1"/>
                <c:pt idx="0">
                  <c:v>k-eff-PuMA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'K-GRAPH'!$N$4:$N$37</c:f>
              <c:numCache>
                <c:formatCode>General</c:formatCode>
                <c:ptCount val="34"/>
                <c:pt idx="0">
                  <c:v>1.0510942000000001</c:v>
                </c:pt>
                <c:pt idx="1">
                  <c:v>1.0499098</c:v>
                </c:pt>
                <c:pt idx="2">
                  <c:v>1.0486867</c:v>
                </c:pt>
                <c:pt idx="3">
                  <c:v>1.0470668999999999</c:v>
                </c:pt>
                <c:pt idx="4">
                  <c:v>1.0453355</c:v>
                </c:pt>
                <c:pt idx="5">
                  <c:v>1.0434749999999999</c:v>
                </c:pt>
                <c:pt idx="6">
                  <c:v>1.0414814999999999</c:v>
                </c:pt>
                <c:pt idx="7">
                  <c:v>1.0393505999999999</c:v>
                </c:pt>
                <c:pt idx="8">
                  <c:v>1.0370478999999999</c:v>
                </c:pt>
                <c:pt idx="9">
                  <c:v>1.0346578</c:v>
                </c:pt>
                <c:pt idx="10">
                  <c:v>1.0321577</c:v>
                </c:pt>
                <c:pt idx="11">
                  <c:v>1.0295599</c:v>
                </c:pt>
                <c:pt idx="12">
                  <c:v>1.0268619999999999</c:v>
                </c:pt>
                <c:pt idx="13">
                  <c:v>1.024033</c:v>
                </c:pt>
                <c:pt idx="14">
                  <c:v>1.0211513000000001</c:v>
                </c:pt>
                <c:pt idx="15">
                  <c:v>1.0182064</c:v>
                </c:pt>
                <c:pt idx="16">
                  <c:v>1.0151942</c:v>
                </c:pt>
                <c:pt idx="17">
                  <c:v>1.0121328999999999</c:v>
                </c:pt>
                <c:pt idx="18">
                  <c:v>1.0090299</c:v>
                </c:pt>
                <c:pt idx="19">
                  <c:v>1.0058845999999999</c:v>
                </c:pt>
                <c:pt idx="20">
                  <c:v>1.0027145</c:v>
                </c:pt>
                <c:pt idx="21">
                  <c:v>0.99951869999999998</c:v>
                </c:pt>
                <c:pt idx="22">
                  <c:v>0.99629809999999996</c:v>
                </c:pt>
                <c:pt idx="23">
                  <c:v>0.99306340000000004</c:v>
                </c:pt>
                <c:pt idx="24">
                  <c:v>0.98981509999999995</c:v>
                </c:pt>
                <c:pt idx="25">
                  <c:v>0.98655559999999998</c:v>
                </c:pt>
                <c:pt idx="26">
                  <c:v>0.98327869999999995</c:v>
                </c:pt>
                <c:pt idx="27">
                  <c:v>0.98000880000000001</c:v>
                </c:pt>
                <c:pt idx="28">
                  <c:v>0.97674030000000001</c:v>
                </c:pt>
                <c:pt idx="29">
                  <c:v>0.97346739999999998</c:v>
                </c:pt>
                <c:pt idx="30">
                  <c:v>0.97019829999999996</c:v>
                </c:pt>
                <c:pt idx="31">
                  <c:v>0.96693209999999996</c:v>
                </c:pt>
                <c:pt idx="32">
                  <c:v>0.9636825</c:v>
                </c:pt>
                <c:pt idx="33">
                  <c:v>0.96042780000000005</c:v>
                </c:pt>
              </c:numCache>
            </c:numRef>
          </c:yVal>
          <c:smooth val="0"/>
          <c:extLst>
            <c:ext xmlns:c16="http://schemas.microsoft.com/office/drawing/2014/chart" uri="{C3380CC4-5D6E-409C-BE32-E72D297353CC}">
              <c16:uniqueId val="{00000004-C2BC-4963-BC77-85D8E0C27AB7}"/>
            </c:ext>
          </c:extLst>
        </c:ser>
        <c:dLbls>
          <c:showLegendKey val="0"/>
          <c:showVal val="0"/>
          <c:showCatName val="0"/>
          <c:showSerName val="0"/>
          <c:showPercent val="0"/>
          <c:showBubbleSize val="0"/>
        </c:dLbls>
        <c:axId val="1037247023"/>
        <c:axId val="826225967"/>
      </c:scatterChart>
      <c:valAx>
        <c:axId val="103724702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Burnup (days)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225967"/>
        <c:crosses val="autoZero"/>
        <c:crossBetween val="midCat"/>
      </c:valAx>
      <c:valAx>
        <c:axId val="82622596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k-eff</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7247023"/>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Reactivity</a:t>
            </a:r>
            <a:endParaRPr lang="en-US" baseline="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'K-GRAPH'!$D$3</c:f>
              <c:strCache>
                <c:ptCount val="1"/>
                <c:pt idx="0">
                  <c:v>VRC-REF</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'K-GRAPH'!$D$4:$D$37</c:f>
              <c:numCache>
                <c:formatCode>General</c:formatCode>
                <c:ptCount val="34"/>
                <c:pt idx="0">
                  <c:v>2.2537414030261542E-4</c:v>
                </c:pt>
                <c:pt idx="1">
                  <c:v>2.2452407152682294E-4</c:v>
                </c:pt>
                <c:pt idx="2">
                  <c:v>2.2019257221458075E-4</c:v>
                </c:pt>
                <c:pt idx="3">
                  <c:v>2.1527372764786729E-4</c:v>
                </c:pt>
                <c:pt idx="4">
                  <c:v>2.1027372764786785E-4</c:v>
                </c:pt>
                <c:pt idx="5">
                  <c:v>2.0563136176065874E-4</c:v>
                </c:pt>
                <c:pt idx="6">
                  <c:v>2.0131499312242202E-4</c:v>
                </c:pt>
                <c:pt idx="7">
                  <c:v>1.9683631361760721E-4</c:v>
                </c:pt>
                <c:pt idx="8">
                  <c:v>1.9373590096285958E-4</c:v>
                </c:pt>
                <c:pt idx="9">
                  <c:v>1.9069188445667003E-4</c:v>
                </c:pt>
                <c:pt idx="10">
                  <c:v>1.8786244841815898E-4</c:v>
                </c:pt>
                <c:pt idx="11">
                  <c:v>1.8482393397524028E-4</c:v>
                </c:pt>
                <c:pt idx="12">
                  <c:v>1.8283631361760627E-4</c:v>
                </c:pt>
                <c:pt idx="13">
                  <c:v>1.8078954607978181E-4</c:v>
                </c:pt>
                <c:pt idx="14">
                  <c:v>1.7913204951856875E-4</c:v>
                </c:pt>
                <c:pt idx="15">
                  <c:v>1.7769188445667264E-4</c:v>
                </c:pt>
                <c:pt idx="16">
                  <c:v>1.7613892709766036E-4</c:v>
                </c:pt>
                <c:pt idx="17">
                  <c:v>1.7517469050894164E-4</c:v>
                </c:pt>
                <c:pt idx="18">
                  <c:v>1.741444291609363E-4</c:v>
                </c:pt>
                <c:pt idx="19">
                  <c:v>1.7297386519944837E-4</c:v>
                </c:pt>
                <c:pt idx="20">
                  <c:v>1.7215818431912E-4</c:v>
                </c:pt>
                <c:pt idx="21">
                  <c:v>1.7143878954608156E-4</c:v>
                </c:pt>
                <c:pt idx="22">
                  <c:v>1.707730398899597E-4</c:v>
                </c:pt>
                <c:pt idx="23">
                  <c:v>1.701788170563953E-4</c:v>
                </c:pt>
                <c:pt idx="24">
                  <c:v>1.6947042640990312E-4</c:v>
                </c:pt>
                <c:pt idx="25">
                  <c:v>1.6917881705639631E-4</c:v>
                </c:pt>
                <c:pt idx="26">
                  <c:v>1.6873314993122378E-4</c:v>
                </c:pt>
                <c:pt idx="27">
                  <c:v>1.6829298486932667E-4</c:v>
                </c:pt>
                <c:pt idx="28">
                  <c:v>1.6807977991746892E-4</c:v>
                </c:pt>
                <c:pt idx="29">
                  <c:v>1.6773727647867947E-4</c:v>
                </c:pt>
                <c:pt idx="30">
                  <c:v>1.6711004126547481E-4</c:v>
                </c:pt>
                <c:pt idx="31">
                  <c:v>1.6688995873452548E-4</c:v>
                </c:pt>
                <c:pt idx="32">
                  <c:v>1.6669325997249092E-4</c:v>
                </c:pt>
                <c:pt idx="33">
                  <c:v>1.6652407152682275E-4</c:v>
                </c:pt>
              </c:numCache>
            </c:numRef>
          </c:yVal>
          <c:smooth val="0"/>
          <c:extLst>
            <c:ext xmlns:c16="http://schemas.microsoft.com/office/drawing/2014/chart" uri="{C3380CC4-5D6E-409C-BE32-E72D297353CC}">
              <c16:uniqueId val="{00000000-AEFB-45BC-850B-670D243CC1D9}"/>
            </c:ext>
          </c:extLst>
        </c:ser>
        <c:ser>
          <c:idx val="1"/>
          <c:order val="1"/>
          <c:tx>
            <c:strRef>
              <c:f>'K-GRAPH'!$G$3</c:f>
              <c:strCache>
                <c:ptCount val="1"/>
                <c:pt idx="0">
                  <c:v>VRC-NB</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'K-GRAPH'!$G$4:$G$37</c:f>
              <c:numCache>
                <c:formatCode>General</c:formatCode>
                <c:ptCount val="34"/>
                <c:pt idx="0">
                  <c:v>2.1632187070151355E-4</c:v>
                </c:pt>
                <c:pt idx="1">
                  <c:v>2.1541265474553064E-4</c:v>
                </c:pt>
                <c:pt idx="2">
                  <c:v>2.1116781292984833E-4</c:v>
                </c:pt>
                <c:pt idx="3">
                  <c:v>2.0589683631361838E-4</c:v>
                </c:pt>
                <c:pt idx="4">
                  <c:v>2.0064099037139086E-4</c:v>
                </c:pt>
                <c:pt idx="5">
                  <c:v>1.9553645116918757E-4</c:v>
                </c:pt>
                <c:pt idx="6">
                  <c:v>1.9033425034387661E-4</c:v>
                </c:pt>
                <c:pt idx="7">
                  <c:v>1.8603163686382616E-4</c:v>
                </c:pt>
                <c:pt idx="8">
                  <c:v>1.8234112792297181E-4</c:v>
                </c:pt>
                <c:pt idx="9">
                  <c:v>1.7874277854195125E-4</c:v>
                </c:pt>
                <c:pt idx="10">
                  <c:v>1.7469601100412579E-4</c:v>
                </c:pt>
                <c:pt idx="11">
                  <c:v>1.7168913342503422E-4</c:v>
                </c:pt>
                <c:pt idx="12">
                  <c:v>1.6890646492434661E-4</c:v>
                </c:pt>
                <c:pt idx="13">
                  <c:v>1.6638651994497713E-4</c:v>
                </c:pt>
                <c:pt idx="14">
                  <c:v>1.6414030261347967E-4</c:v>
                </c:pt>
                <c:pt idx="15">
                  <c:v>1.6187070151306741E-4</c:v>
                </c:pt>
                <c:pt idx="16">
                  <c:v>1.6015680880329929E-4</c:v>
                </c:pt>
                <c:pt idx="17">
                  <c:v>1.5836863823934138E-4</c:v>
                </c:pt>
                <c:pt idx="18">
                  <c:v>1.5677166437414104E-4</c:v>
                </c:pt>
                <c:pt idx="19">
                  <c:v>1.5529023383768775E-4</c:v>
                </c:pt>
                <c:pt idx="20">
                  <c:v>1.5390096286107432E-4</c:v>
                </c:pt>
                <c:pt idx="21">
                  <c:v>1.5261210453920091E-4</c:v>
                </c:pt>
                <c:pt idx="22">
                  <c:v>1.5134800550206307E-4</c:v>
                </c:pt>
                <c:pt idx="23">
                  <c:v>1.5021595598349388E-4</c:v>
                </c:pt>
                <c:pt idx="24">
                  <c:v>1.4911829436038419E-4</c:v>
                </c:pt>
                <c:pt idx="25">
                  <c:v>1.4807565337001489E-4</c:v>
                </c:pt>
                <c:pt idx="26">
                  <c:v>1.4709628610729071E-4</c:v>
                </c:pt>
                <c:pt idx="27">
                  <c:v>1.4622833562586039E-4</c:v>
                </c:pt>
                <c:pt idx="28">
                  <c:v>1.4524071526822538E-4</c:v>
                </c:pt>
                <c:pt idx="29">
                  <c:v>1.443617606602473E-4</c:v>
                </c:pt>
                <c:pt idx="30">
                  <c:v>1.4351856946354948E-4</c:v>
                </c:pt>
                <c:pt idx="31">
                  <c:v>1.4274690508940763E-4</c:v>
                </c:pt>
                <c:pt idx="32">
                  <c:v>1.4195323246217326E-4</c:v>
                </c:pt>
                <c:pt idx="33">
                  <c:v>1.4109903713892767E-4</c:v>
                </c:pt>
              </c:numCache>
            </c:numRef>
          </c:yVal>
          <c:smooth val="0"/>
          <c:extLst>
            <c:ext xmlns:c16="http://schemas.microsoft.com/office/drawing/2014/chart" uri="{C3380CC4-5D6E-409C-BE32-E72D297353CC}">
              <c16:uniqueId val="{00000001-AEFB-45BC-850B-670D243CC1D9}"/>
            </c:ext>
          </c:extLst>
        </c:ser>
        <c:ser>
          <c:idx val="2"/>
          <c:order val="2"/>
          <c:tx>
            <c:strRef>
              <c:f>'K-GRAPH'!$J$3</c:f>
              <c:strCache>
                <c:ptCount val="1"/>
                <c:pt idx="0">
                  <c:v>VRC-Pu</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'K-GRAPH'!$J$4:$J$37</c:f>
              <c:numCache>
                <c:formatCode>General</c:formatCode>
                <c:ptCount val="34"/>
                <c:pt idx="0">
                  <c:v>2.3405226960110221E-4</c:v>
                </c:pt>
                <c:pt idx="1">
                  <c:v>2.3338789546079652E-4</c:v>
                </c:pt>
                <c:pt idx="2">
                  <c:v>2.2947730398899591E-4</c:v>
                </c:pt>
                <c:pt idx="3">
                  <c:v>2.2483356258597064E-4</c:v>
                </c:pt>
                <c:pt idx="4">
                  <c:v>2.2021733149931173E-4</c:v>
                </c:pt>
                <c:pt idx="5">
                  <c:v>2.158170563961475E-4</c:v>
                </c:pt>
                <c:pt idx="6">
                  <c:v>2.1163823933975182E-4</c:v>
                </c:pt>
                <c:pt idx="7">
                  <c:v>2.0719257221458033E-4</c:v>
                </c:pt>
                <c:pt idx="8">
                  <c:v>2.0375103163686398E-4</c:v>
                </c:pt>
                <c:pt idx="9">
                  <c:v>2.0089958734525434E-4</c:v>
                </c:pt>
                <c:pt idx="10">
                  <c:v>1.9809078404401653E-4</c:v>
                </c:pt>
                <c:pt idx="11">
                  <c:v>1.9543603851444145E-4</c:v>
                </c:pt>
                <c:pt idx="12">
                  <c:v>1.9287620357633857E-4</c:v>
                </c:pt>
                <c:pt idx="13">
                  <c:v>1.9064786795047894E-4</c:v>
                </c:pt>
                <c:pt idx="14">
                  <c:v>1.8874415405777247E-4</c:v>
                </c:pt>
                <c:pt idx="15">
                  <c:v>1.8703301237964283E-4</c:v>
                </c:pt>
                <c:pt idx="16">
                  <c:v>1.8558321870701513E-4</c:v>
                </c:pt>
                <c:pt idx="17">
                  <c:v>1.8415955983493764E-4</c:v>
                </c:pt>
                <c:pt idx="18">
                  <c:v>1.8307977991746731E-4</c:v>
                </c:pt>
                <c:pt idx="19">
                  <c:v>1.8202475928473408E-4</c:v>
                </c:pt>
                <c:pt idx="20">
                  <c:v>1.8074828060522615E-4</c:v>
                </c:pt>
                <c:pt idx="21">
                  <c:v>1.7985557083906488E-4</c:v>
                </c:pt>
                <c:pt idx="22">
                  <c:v>1.7903163686382262E-4</c:v>
                </c:pt>
                <c:pt idx="23">
                  <c:v>1.7828748280605171E-4</c:v>
                </c:pt>
                <c:pt idx="24">
                  <c:v>1.7758596973865262E-4</c:v>
                </c:pt>
                <c:pt idx="25">
                  <c:v>1.7694910591471792E-4</c:v>
                </c:pt>
                <c:pt idx="26">
                  <c:v>1.761265474552964E-4</c:v>
                </c:pt>
                <c:pt idx="27">
                  <c:v>1.756231086657496E-4</c:v>
                </c:pt>
                <c:pt idx="28">
                  <c:v>1.7548968363136167E-4</c:v>
                </c:pt>
                <c:pt idx="29">
                  <c:v>1.7497524071526861E-4</c:v>
                </c:pt>
                <c:pt idx="30">
                  <c:v>1.7447730398899568E-4</c:v>
                </c:pt>
                <c:pt idx="31">
                  <c:v>1.7367262723521357E-4</c:v>
                </c:pt>
                <c:pt idx="32">
                  <c:v>1.7326960110041286E-4</c:v>
                </c:pt>
                <c:pt idx="33">
                  <c:v>1.7302751031636799E-4</c:v>
                </c:pt>
              </c:numCache>
            </c:numRef>
          </c:yVal>
          <c:smooth val="0"/>
          <c:extLst>
            <c:ext xmlns:c16="http://schemas.microsoft.com/office/drawing/2014/chart" uri="{C3380CC4-5D6E-409C-BE32-E72D297353CC}">
              <c16:uniqueId val="{00000002-AEFB-45BC-850B-670D243CC1D9}"/>
            </c:ext>
          </c:extLst>
        </c:ser>
        <c:ser>
          <c:idx val="3"/>
          <c:order val="3"/>
          <c:tx>
            <c:strRef>
              <c:f>'K-GRAPH'!$M$3</c:f>
              <c:strCache>
                <c:ptCount val="1"/>
                <c:pt idx="0">
                  <c:v>VRC-MA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'K-GRAPH'!$M$4:$M$37</c:f>
              <c:numCache>
                <c:formatCode>General</c:formatCode>
                <c:ptCount val="34"/>
                <c:pt idx="0">
                  <c:v>2.2602475928473178E-4</c:v>
                </c:pt>
                <c:pt idx="1">
                  <c:v>2.2526409903714074E-4</c:v>
                </c:pt>
                <c:pt idx="2">
                  <c:v>2.2099312242090824E-4</c:v>
                </c:pt>
                <c:pt idx="3">
                  <c:v>2.1611004126547657E-4</c:v>
                </c:pt>
                <c:pt idx="4">
                  <c:v>2.1127235213204911E-4</c:v>
                </c:pt>
                <c:pt idx="5">
                  <c:v>2.0679229711141812E-4</c:v>
                </c:pt>
                <c:pt idx="6">
                  <c:v>2.0264786795048194E-4</c:v>
                </c:pt>
                <c:pt idx="7">
                  <c:v>1.9837276478679478E-4</c:v>
                </c:pt>
                <c:pt idx="8">
                  <c:v>1.9549931224209266E-4</c:v>
                </c:pt>
                <c:pt idx="9">
                  <c:v>1.9261760660247511E-4</c:v>
                </c:pt>
                <c:pt idx="10">
                  <c:v>1.9007427785419696E-4</c:v>
                </c:pt>
                <c:pt idx="11">
                  <c:v>1.8741127922971255E-4</c:v>
                </c:pt>
                <c:pt idx="12">
                  <c:v>1.8556671251719349E-4</c:v>
                </c:pt>
                <c:pt idx="13">
                  <c:v>1.8382806052269748E-4</c:v>
                </c:pt>
                <c:pt idx="14">
                  <c:v>1.8240715268225539E-4</c:v>
                </c:pt>
                <c:pt idx="15">
                  <c:v>1.8113067400275053E-4</c:v>
                </c:pt>
                <c:pt idx="16">
                  <c:v>1.7997661623108427E-4</c:v>
                </c:pt>
                <c:pt idx="17">
                  <c:v>1.7896836313617751E-4</c:v>
                </c:pt>
                <c:pt idx="18">
                  <c:v>1.7825309491059069E-4</c:v>
                </c:pt>
                <c:pt idx="19">
                  <c:v>1.7758184319119799E-4</c:v>
                </c:pt>
                <c:pt idx="20">
                  <c:v>1.7704676753782861E-4</c:v>
                </c:pt>
                <c:pt idx="21">
                  <c:v>1.7651581843191238E-4</c:v>
                </c:pt>
                <c:pt idx="22">
                  <c:v>1.7607565337001373E-4</c:v>
                </c:pt>
                <c:pt idx="23">
                  <c:v>1.7593122420907651E-4</c:v>
                </c:pt>
                <c:pt idx="24">
                  <c:v>1.7532737276478662E-4</c:v>
                </c:pt>
                <c:pt idx="25">
                  <c:v>1.7503713892709754E-4</c:v>
                </c:pt>
                <c:pt idx="26">
                  <c:v>1.7499174690508874E-4</c:v>
                </c:pt>
                <c:pt idx="27">
                  <c:v>1.7451994497936756E-4</c:v>
                </c:pt>
                <c:pt idx="28">
                  <c:v>1.7458596973865266E-4</c:v>
                </c:pt>
                <c:pt idx="29">
                  <c:v>1.7417331499312191E-4</c:v>
                </c:pt>
                <c:pt idx="30">
                  <c:v>1.7400412654745525E-4</c:v>
                </c:pt>
                <c:pt idx="31">
                  <c:v>1.7371526822558542E-4</c:v>
                </c:pt>
                <c:pt idx="32">
                  <c:v>1.7365887207702885E-4</c:v>
                </c:pt>
                <c:pt idx="33">
                  <c:v>1.7355158184319112E-4</c:v>
                </c:pt>
              </c:numCache>
            </c:numRef>
          </c:yVal>
          <c:smooth val="0"/>
          <c:extLst>
            <c:ext xmlns:c16="http://schemas.microsoft.com/office/drawing/2014/chart" uri="{C3380CC4-5D6E-409C-BE32-E72D297353CC}">
              <c16:uniqueId val="{00000003-AEFB-45BC-850B-670D243CC1D9}"/>
            </c:ext>
          </c:extLst>
        </c:ser>
        <c:ser>
          <c:idx val="4"/>
          <c:order val="4"/>
          <c:tx>
            <c:strRef>
              <c:f>'K-GRAPH'!$P$3</c:f>
              <c:strCache>
                <c:ptCount val="1"/>
                <c:pt idx="0">
                  <c:v>VRC-PuMA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'K-GRAPH'!$A$4:$A$37</c:f>
              <c:numCache>
                <c:formatCode>General</c:formatCode>
                <c:ptCount val="34"/>
                <c:pt idx="0">
                  <c:v>20</c:v>
                </c:pt>
                <c:pt idx="1">
                  <c:v>80</c:v>
                </c:pt>
                <c:pt idx="2">
                  <c:v>100</c:v>
                </c:pt>
                <c:pt idx="3">
                  <c:v>200</c:v>
                </c:pt>
                <c:pt idx="4">
                  <c:v>300</c:v>
                </c:pt>
                <c:pt idx="5">
                  <c:v>400</c:v>
                </c:pt>
                <c:pt idx="6">
                  <c:v>500</c:v>
                </c:pt>
                <c:pt idx="7">
                  <c:v>600</c:v>
                </c:pt>
                <c:pt idx="8">
                  <c:v>700</c:v>
                </c:pt>
                <c:pt idx="9">
                  <c:v>800</c:v>
                </c:pt>
                <c:pt idx="10">
                  <c:v>900</c:v>
                </c:pt>
                <c:pt idx="11">
                  <c:v>1000</c:v>
                </c:pt>
                <c:pt idx="12">
                  <c:v>1100</c:v>
                </c:pt>
                <c:pt idx="13">
                  <c:v>1200</c:v>
                </c:pt>
                <c:pt idx="14">
                  <c:v>1300</c:v>
                </c:pt>
                <c:pt idx="15">
                  <c:v>1400</c:v>
                </c:pt>
                <c:pt idx="16">
                  <c:v>1500</c:v>
                </c:pt>
                <c:pt idx="17">
                  <c:v>1600</c:v>
                </c:pt>
                <c:pt idx="18">
                  <c:v>1700</c:v>
                </c:pt>
                <c:pt idx="19">
                  <c:v>1800</c:v>
                </c:pt>
                <c:pt idx="20">
                  <c:v>1900</c:v>
                </c:pt>
                <c:pt idx="21">
                  <c:v>2000</c:v>
                </c:pt>
                <c:pt idx="22">
                  <c:v>2100</c:v>
                </c:pt>
                <c:pt idx="23">
                  <c:v>2200</c:v>
                </c:pt>
                <c:pt idx="24">
                  <c:v>2300</c:v>
                </c:pt>
                <c:pt idx="25">
                  <c:v>2400</c:v>
                </c:pt>
                <c:pt idx="26">
                  <c:v>2500</c:v>
                </c:pt>
                <c:pt idx="27">
                  <c:v>2600</c:v>
                </c:pt>
                <c:pt idx="28">
                  <c:v>2700</c:v>
                </c:pt>
                <c:pt idx="29">
                  <c:v>2800</c:v>
                </c:pt>
                <c:pt idx="30">
                  <c:v>2900</c:v>
                </c:pt>
                <c:pt idx="31">
                  <c:v>3000</c:v>
                </c:pt>
                <c:pt idx="32">
                  <c:v>3100</c:v>
                </c:pt>
                <c:pt idx="33">
                  <c:v>3200</c:v>
                </c:pt>
              </c:numCache>
            </c:numRef>
          </c:xVal>
          <c:yVal>
            <c:numRef>
              <c:f>'K-GRAPH'!$P$4:$P$37</c:f>
              <c:numCache>
                <c:formatCode>General</c:formatCode>
                <c:ptCount val="34"/>
                <c:pt idx="0">
                  <c:v>2.3156121045391834E-4</c:v>
                </c:pt>
                <c:pt idx="1">
                  <c:v>2.3084731774415378E-4</c:v>
                </c:pt>
                <c:pt idx="2">
                  <c:v>2.2682668500687852E-4</c:v>
                </c:pt>
                <c:pt idx="3">
                  <c:v>2.2209215955983565E-4</c:v>
                </c:pt>
                <c:pt idx="4">
                  <c:v>2.1744291609353649E-4</c:v>
                </c:pt>
                <c:pt idx="5">
                  <c:v>2.1298349381017873E-4</c:v>
                </c:pt>
                <c:pt idx="6">
                  <c:v>2.086272352132056E-4</c:v>
                </c:pt>
                <c:pt idx="7">
                  <c:v>2.0436038514443081E-4</c:v>
                </c:pt>
                <c:pt idx="8">
                  <c:v>2.0138789546079872E-4</c:v>
                </c:pt>
                <c:pt idx="9">
                  <c:v>1.9832874828060675E-4</c:v>
                </c:pt>
                <c:pt idx="10">
                  <c:v>1.9560660247592884E-4</c:v>
                </c:pt>
                <c:pt idx="11">
                  <c:v>1.9304126547455209E-4</c:v>
                </c:pt>
                <c:pt idx="12">
                  <c:v>1.9031361760660337E-4</c:v>
                </c:pt>
                <c:pt idx="13">
                  <c:v>1.8867125171939577E-4</c:v>
                </c:pt>
                <c:pt idx="14">
                  <c:v>1.8695598349380843E-4</c:v>
                </c:pt>
                <c:pt idx="15">
                  <c:v>1.8528060522696058E-4</c:v>
                </c:pt>
                <c:pt idx="16">
                  <c:v>1.8396423658871927E-4</c:v>
                </c:pt>
                <c:pt idx="17">
                  <c:v>1.8252132049518776E-4</c:v>
                </c:pt>
                <c:pt idx="18">
                  <c:v>1.8170288858321938E-4</c:v>
                </c:pt>
                <c:pt idx="19">
                  <c:v>1.8053370013755376E-4</c:v>
                </c:pt>
                <c:pt idx="20">
                  <c:v>1.79662998624485E-4</c:v>
                </c:pt>
                <c:pt idx="21">
                  <c:v>1.7888720770288999E-4</c:v>
                </c:pt>
                <c:pt idx="22">
                  <c:v>1.7824346629986213E-4</c:v>
                </c:pt>
                <c:pt idx="23">
                  <c:v>1.7762585969738603E-4</c:v>
                </c:pt>
                <c:pt idx="24">
                  <c:v>1.7731499312242217E-4</c:v>
                </c:pt>
                <c:pt idx="25">
                  <c:v>1.7681568088032999E-4</c:v>
                </c:pt>
                <c:pt idx="26">
                  <c:v>1.7626134800550203E-4</c:v>
                </c:pt>
                <c:pt idx="27">
                  <c:v>1.7583356258596885E-4</c:v>
                </c:pt>
                <c:pt idx="28">
                  <c:v>1.7559284731774474E-4</c:v>
                </c:pt>
                <c:pt idx="29">
                  <c:v>1.7522008253094892E-4</c:v>
                </c:pt>
                <c:pt idx="30">
                  <c:v>1.7484044016506301E-4</c:v>
                </c:pt>
                <c:pt idx="31">
                  <c:v>1.742833562585981E-4</c:v>
                </c:pt>
                <c:pt idx="32">
                  <c:v>1.7378954607977982E-4</c:v>
                </c:pt>
                <c:pt idx="33">
                  <c:v>1.7344841815680805E-4</c:v>
                </c:pt>
              </c:numCache>
            </c:numRef>
          </c:yVal>
          <c:smooth val="0"/>
          <c:extLst>
            <c:ext xmlns:c16="http://schemas.microsoft.com/office/drawing/2014/chart" uri="{C3380CC4-5D6E-409C-BE32-E72D297353CC}">
              <c16:uniqueId val="{00000004-AEFB-45BC-850B-670D243CC1D9}"/>
            </c:ext>
          </c:extLst>
        </c:ser>
        <c:dLbls>
          <c:showLegendKey val="0"/>
          <c:showVal val="0"/>
          <c:showCatName val="0"/>
          <c:showSerName val="0"/>
          <c:showPercent val="0"/>
          <c:showBubbleSize val="0"/>
        </c:dLbls>
        <c:axId val="1118211759"/>
        <c:axId val="1035686047"/>
      </c:scatterChart>
      <c:valAx>
        <c:axId val="111821175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Burnup (days)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5686047"/>
        <c:crosses val="autoZero"/>
        <c:crossBetween val="midCat"/>
      </c:valAx>
      <c:valAx>
        <c:axId val="1035686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Void</a:t>
                </a:r>
                <a:r>
                  <a:rPr lang="en-US" baseline="0" dirty="0"/>
                  <a:t> Reactivity Coefficient</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82117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B2CD0-7DA1-4F2E-821C-6DC172668D52}" type="datetimeFigureOut">
              <a:rPr lang="en-US" smtClean="0"/>
              <a:t>10/23/2019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54727-8F5B-47C6-9CEB-29AF5F8C7E7C}" type="slidenum">
              <a:rPr lang="en-US" smtClean="0"/>
              <a:t>‹#›</a:t>
            </a:fld>
            <a:endParaRPr lang="en-US" dirty="0"/>
          </a:p>
        </p:txBody>
      </p:sp>
    </p:spTree>
    <p:extLst>
      <p:ext uri="{BB962C8B-B14F-4D97-AF65-F5344CB8AC3E}">
        <p14:creationId xmlns:p14="http://schemas.microsoft.com/office/powerpoint/2010/main" val="3869970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Sodium" TargetMode="External"/><Relationship Id="rId7" Type="http://schemas.openxmlformats.org/officeDocument/2006/relationships/hyperlink" Target="https://en.wikipedia.org/wiki/Breeder_reactor#Conversion_ratio,_Breakeven,_Breeding_Ratio,_Doubling_Time,_and_Burnup"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Watt#Electrical_and_thermal_watts" TargetMode="External"/><Relationship Id="rId5" Type="http://schemas.openxmlformats.org/officeDocument/2006/relationships/hyperlink" Target="https://en.wikipedia.org/wiki/MOX" TargetMode="External"/><Relationship Id="rId4" Type="http://schemas.openxmlformats.org/officeDocument/2006/relationships/hyperlink" Target="https://en.wikipedia.org/wiki/Nuclear_reactor_coolan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uclear-power.net/nuclear-power/fission/prompt-neutron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en.wikipedia.org/wiki/Radioactive_decay" TargetMode="External"/><Relationship Id="rId4" Type="http://schemas.openxmlformats.org/officeDocument/2006/relationships/hyperlink" Target="https://en.wikipedia.org/wiki/Hea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Mi name is Pedro and I will be talking to you about “Fast reactor … enhancement”. This research was undertaken at the SAGARA laboratory in the Laboratory of Advance Nuclear Energy as part of the Tokyo Tech Summer Program. </a:t>
            </a:r>
          </a:p>
        </p:txBody>
      </p:sp>
      <p:sp>
        <p:nvSpPr>
          <p:cNvPr id="4" name="Slide Number Placeholder 3"/>
          <p:cNvSpPr>
            <a:spLocks noGrp="1"/>
          </p:cNvSpPr>
          <p:nvPr>
            <p:ph type="sldNum" sz="quarter" idx="10"/>
          </p:nvPr>
        </p:nvSpPr>
        <p:spPr/>
        <p:txBody>
          <a:bodyPr/>
          <a:lstStyle/>
          <a:p>
            <a:fld id="{06454727-8F5B-47C6-9CEB-29AF5F8C7E7C}" type="slidenum">
              <a:rPr lang="en-US" smtClean="0"/>
              <a:t>1</a:t>
            </a:fld>
            <a:endParaRPr lang="en-US" dirty="0"/>
          </a:p>
        </p:txBody>
      </p:sp>
    </p:spTree>
    <p:extLst>
      <p:ext uri="{BB962C8B-B14F-4D97-AF65-F5344CB8AC3E}">
        <p14:creationId xmlns:p14="http://schemas.microsoft.com/office/powerpoint/2010/main" val="2271533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calculations where done using SLAROM which does cell homogenization calculation in fast power reactor and fast critical assembly's using the JENDL, using JOINT FR and using CITATION a nuclear reactor core analysis code system that solves problems using finite difference representation of neutron diffusion theory and the two dimensional RZ diffusion theory taking into account a depletion chain and capable of providing multi-cycle analysis. </a:t>
            </a:r>
          </a:p>
          <a:p>
            <a:endParaRPr lang="en-US" dirty="0"/>
          </a:p>
          <a:p>
            <a:r>
              <a:rPr lang="en-US" dirty="0"/>
              <a:t>(1)</a:t>
            </a:r>
          </a:p>
        </p:txBody>
      </p:sp>
      <p:sp>
        <p:nvSpPr>
          <p:cNvPr id="4" name="Slide Number Placeholder 3"/>
          <p:cNvSpPr>
            <a:spLocks noGrp="1"/>
          </p:cNvSpPr>
          <p:nvPr>
            <p:ph type="sldNum" sz="quarter" idx="10"/>
          </p:nvPr>
        </p:nvSpPr>
        <p:spPr/>
        <p:txBody>
          <a:bodyPr/>
          <a:lstStyle/>
          <a:p>
            <a:fld id="{06454727-8F5B-47C6-9CEB-29AF5F8C7E7C}" type="slidenum">
              <a:rPr lang="en-US" smtClean="0"/>
              <a:t>10</a:t>
            </a:fld>
            <a:endParaRPr lang="en-US" dirty="0"/>
          </a:p>
        </p:txBody>
      </p:sp>
    </p:spTree>
    <p:extLst>
      <p:ext uri="{BB962C8B-B14F-4D97-AF65-F5344CB8AC3E}">
        <p14:creationId xmlns:p14="http://schemas.microsoft.com/office/powerpoint/2010/main" val="2054501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remember why this scenarios are chosen and why this minor actinides. </a:t>
            </a:r>
          </a:p>
          <a:p>
            <a:endParaRPr lang="en-US" dirty="0"/>
          </a:p>
          <a:p>
            <a:r>
              <a:rPr lang="en-US" sz="1200" b="0" i="0" u="none" strike="noStrike" kern="1200" baseline="0" dirty="0">
                <a:solidFill>
                  <a:schemeClr val="tx1"/>
                </a:solidFill>
                <a:latin typeface="+mn-lt"/>
                <a:ea typeface="+mn-ea"/>
                <a:cs typeface="+mn-cs"/>
              </a:rPr>
              <a:t>There are two pathways for producing 238Pu by MA transmutation. One is through β- decay from 238Np (T1/2 =2.36 d), which is produced from 237Np neutron capture reactions, and the other is through alpha decay from 242Cm (T1/2 = 162.79 d), which is the β- decay daughter of 242Am produced from 241Am neutron capture reactions.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Plutonium-242 is </a:t>
            </a:r>
            <a:r>
              <a:rPr lang="en-US" sz="1200" b="0" i="0" u="none" strike="noStrike" kern="1200" baseline="0" dirty="0">
                <a:solidFill>
                  <a:schemeClr val="tx1"/>
                </a:solidFill>
                <a:latin typeface="+mn-lt"/>
                <a:ea typeface="+mn-ea"/>
                <a:cs typeface="+mn-cs"/>
              </a:rPr>
              <a:t>produced through β- decay from 242Am (T1/2 = 16 h), which is produced from 241Am neutron capture reactions, and 240Pu are produced through alpha decay from 244Cm (T1/2 = 18.1 y), which is the β- decay daughter of 244Am produced from 243Am neutron capture reactions.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(1)</a:t>
            </a:r>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11</a:t>
            </a:fld>
            <a:endParaRPr lang="en-US" dirty="0"/>
          </a:p>
        </p:txBody>
      </p:sp>
    </p:spTree>
    <p:extLst>
      <p:ext uri="{BB962C8B-B14F-4D97-AF65-F5344CB8AC3E}">
        <p14:creationId xmlns:p14="http://schemas.microsoft.com/office/powerpoint/2010/main" val="391353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which one you use, Pu-239 always high.</a:t>
            </a:r>
          </a:p>
        </p:txBody>
      </p:sp>
      <p:sp>
        <p:nvSpPr>
          <p:cNvPr id="4" name="Slide Number Placeholder 3"/>
          <p:cNvSpPr>
            <a:spLocks noGrp="1"/>
          </p:cNvSpPr>
          <p:nvPr>
            <p:ph type="sldNum" sz="quarter" idx="10"/>
          </p:nvPr>
        </p:nvSpPr>
        <p:spPr/>
        <p:txBody>
          <a:bodyPr/>
          <a:lstStyle/>
          <a:p>
            <a:fld id="{06454727-8F5B-47C6-9CEB-29AF5F8C7E7C}" type="slidenum">
              <a:rPr lang="en-US" smtClean="0"/>
              <a:t>12</a:t>
            </a:fld>
            <a:endParaRPr lang="en-US" dirty="0"/>
          </a:p>
        </p:txBody>
      </p:sp>
    </p:spTree>
    <p:extLst>
      <p:ext uri="{BB962C8B-B14F-4D97-AF65-F5344CB8AC3E}">
        <p14:creationId xmlns:p14="http://schemas.microsoft.com/office/powerpoint/2010/main" val="1757459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15</a:t>
            </a:fld>
            <a:endParaRPr lang="en-US" dirty="0"/>
          </a:p>
        </p:txBody>
      </p:sp>
    </p:spTree>
    <p:extLst>
      <p:ext uri="{BB962C8B-B14F-4D97-AF65-F5344CB8AC3E}">
        <p14:creationId xmlns:p14="http://schemas.microsoft.com/office/powerpoint/2010/main" val="4277327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major specifications and core characteristic obtained. As mentioned previously, all that was changed was the composition therefore leaving the thickness of the blankets unchanged. This was done to analyze the effect of just the composition before changing structural measurements and going into more complex studies. </a:t>
            </a:r>
          </a:p>
          <a:p>
            <a:pPr marL="228600" indent="-228600">
              <a:buAutoNum type="arabicPeriod"/>
            </a:pPr>
            <a:r>
              <a:rPr lang="en-US" dirty="0"/>
              <a:t>For the reference core</a:t>
            </a:r>
          </a:p>
          <a:p>
            <a:pPr marL="228600" indent="-228600">
              <a:buAutoNum type="arabicPeriod"/>
            </a:pPr>
            <a:r>
              <a:rPr lang="en-US" dirty="0"/>
              <a:t>For the blanket free a breeding ration of 1.04 was obtained, </a:t>
            </a:r>
          </a:p>
          <a:p>
            <a:pPr marL="228600" indent="-228600">
              <a:buAutoNum type="arabicPeriod"/>
            </a:pPr>
            <a:r>
              <a:rPr lang="en-US" dirty="0"/>
              <a:t>For the Pu loading case a breeding ratio of 1.07 was obtained but can be increase by modifying the axial blanket and core height (ongoing calculations). There is an increase in pu fissile inventory compare to the REF case. </a:t>
            </a:r>
          </a:p>
          <a:p>
            <a:pPr marL="228600" indent="-228600">
              <a:buAutoNum type="arabicPeriod"/>
            </a:pPr>
            <a:r>
              <a:rPr lang="en-US" dirty="0"/>
              <a:t>For the Am/Cm loading case. In this case a breeding ratio of 1.09 was obtained. Modifying core design parameters this can be increase. A transmutation rate of 17% was obtained using 5% MA fraction in the blanket. </a:t>
            </a:r>
          </a:p>
          <a:p>
            <a:pPr marL="228600" indent="-228600">
              <a:buAutoNum type="arabicPeriod"/>
            </a:pPr>
            <a:r>
              <a:rPr lang="en-US" dirty="0"/>
              <a:t>In the PuMA case, the last two effects are combined together and a breeding ratio of 1.08 was obtained and a transmutation rate of 16.02% This was done by utilizing a blanket tru enrichment of 2% and blanket MA fraction of 2%</a:t>
            </a:r>
          </a:p>
          <a:p>
            <a:pPr marL="228600" indent="-228600">
              <a:buAutoNum type="arabicPeriod"/>
            </a:pPr>
            <a:endParaRPr lang="en-US" dirty="0"/>
          </a:p>
          <a:p>
            <a:pPr marL="0" indent="0">
              <a:buNone/>
            </a:pPr>
            <a:r>
              <a:rPr lang="en-US" dirty="0"/>
              <a:t>It is important to notice that discharge burnup change which I still dont understand completely. </a:t>
            </a:r>
          </a:p>
        </p:txBody>
      </p:sp>
      <p:sp>
        <p:nvSpPr>
          <p:cNvPr id="4" name="Slide Number Placeholder 3"/>
          <p:cNvSpPr>
            <a:spLocks noGrp="1"/>
          </p:cNvSpPr>
          <p:nvPr>
            <p:ph type="sldNum" sz="quarter" idx="10"/>
          </p:nvPr>
        </p:nvSpPr>
        <p:spPr/>
        <p:txBody>
          <a:bodyPr/>
          <a:lstStyle/>
          <a:p>
            <a:fld id="{06454727-8F5B-47C6-9CEB-29AF5F8C7E7C}" type="slidenum">
              <a:rPr lang="en-US" smtClean="0"/>
              <a:t>17</a:t>
            </a:fld>
            <a:endParaRPr lang="en-US" dirty="0"/>
          </a:p>
        </p:txBody>
      </p:sp>
    </p:spTree>
    <p:extLst>
      <p:ext uri="{BB962C8B-B14F-4D97-AF65-F5344CB8AC3E}">
        <p14:creationId xmlns:p14="http://schemas.microsoft.com/office/powerpoint/2010/main" val="2583325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Proliferation resistance measures were the plutonium isotopic fraction. The Categorization done by Kessler (2007) was used stating that more than 9% pu-238 isotopic fraction was sufficient to be regarded as proliferation resistant due to decay heat and radiation. While Mcdonald (2005) stated that at least 18% Pu-240 was also sufficient for proliferation enhancement due to contribution of  high spontaneous fission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can be seen that for the reference core blanket that the UO2 produces high grade plutonium in the range of weapon grade. The discharged fuel while having large quantities of Pu-239 (around 60%) the content of Pu 240 is also high (30%) therefore it can be regarded in the range of MOX-grade plutonium. This blanket compositions raises concerns and the elimination of the radial blanket is a possible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next method in the Pu loading case, the blanket can be regarded as reactor-grade plutonium due to the high content of Pu-240. this means that a possible solution is the addition of Pu in the range of 2% to make the blanket proliferation resistance.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case of only MA loading the blanket barely meets the proliferation resistance requirements of Pu-238 which means is another option. Similarly for the Pu/MA loading except that the Pu-240 requirement is barely met and not the Pu-238. </a:t>
            </a:r>
          </a:p>
          <a:p>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18</a:t>
            </a:fld>
            <a:endParaRPr lang="en-US" dirty="0"/>
          </a:p>
        </p:txBody>
      </p:sp>
    </p:spTree>
    <p:extLst>
      <p:ext uri="{BB962C8B-B14F-4D97-AF65-F5344CB8AC3E}">
        <p14:creationId xmlns:p14="http://schemas.microsoft.com/office/powerpoint/2010/main" val="86780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August 2 we went on a field trip to the Fukui Prefecture to see the monju JSFR. </a:t>
            </a:r>
          </a:p>
        </p:txBody>
      </p:sp>
      <p:sp>
        <p:nvSpPr>
          <p:cNvPr id="4" name="Slide Number Placeholder 3"/>
          <p:cNvSpPr>
            <a:spLocks noGrp="1"/>
          </p:cNvSpPr>
          <p:nvPr>
            <p:ph type="sldNum" sz="quarter" idx="10"/>
          </p:nvPr>
        </p:nvSpPr>
        <p:spPr/>
        <p:txBody>
          <a:bodyPr/>
          <a:lstStyle/>
          <a:p>
            <a:fld id="{06454727-8F5B-47C6-9CEB-29AF5F8C7E7C}" type="slidenum">
              <a:rPr lang="en-US" smtClean="0"/>
              <a:t>20</a:t>
            </a:fld>
            <a:endParaRPr lang="en-US" dirty="0"/>
          </a:p>
        </p:txBody>
      </p:sp>
    </p:spTree>
    <p:extLst>
      <p:ext uri="{BB962C8B-B14F-4D97-AF65-F5344CB8AC3E}">
        <p14:creationId xmlns:p14="http://schemas.microsoft.com/office/powerpoint/2010/main" val="1385569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Monju is a </a:t>
            </a:r>
            <a:r>
              <a:rPr lang="en-US" sz="1200" b="0" i="0" u="none" strike="noStrike" kern="1200" dirty="0">
                <a:solidFill>
                  <a:schemeClr val="tx1"/>
                </a:solidFill>
                <a:effectLst/>
                <a:latin typeface="+mn-lt"/>
                <a:ea typeface="+mn-ea"/>
                <a:cs typeface="+mn-cs"/>
                <a:hlinkClick r:id="rId3" tooltip="Sodium"/>
              </a:rPr>
              <a:t>sodium</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Nuclear reactor coolant"/>
              </a:rPr>
              <a:t>cooled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MOX"/>
              </a:rPr>
              <a:t>MOX</a:t>
            </a:r>
            <a:r>
              <a:rPr lang="en-US" sz="1200" b="0" i="0" kern="1200" dirty="0">
                <a:solidFill>
                  <a:schemeClr val="tx1"/>
                </a:solidFill>
                <a:effectLst/>
                <a:latin typeface="+mn-lt"/>
                <a:ea typeface="+mn-ea"/>
                <a:cs typeface="+mn-cs"/>
              </a:rPr>
              <a:t>-fueled, loop-type reactor with three primary coolant loops, designed to produce 280 </a:t>
            </a:r>
            <a:r>
              <a:rPr lang="en-US" sz="1200" b="0" i="0" u="none" strike="noStrike" kern="1200" dirty="0">
                <a:solidFill>
                  <a:schemeClr val="tx1"/>
                </a:solidFill>
                <a:effectLst/>
                <a:latin typeface="+mn-lt"/>
                <a:ea typeface="+mn-ea"/>
                <a:cs typeface="+mn-cs"/>
                <a:hlinkClick r:id="rId6" tooltip="Watt"/>
              </a:rPr>
              <a:t>MWe</a:t>
            </a:r>
            <a:r>
              <a:rPr lang="en-US" sz="1200" b="0" i="0" kern="1200" dirty="0">
                <a:solidFill>
                  <a:schemeClr val="tx1"/>
                </a:solidFill>
                <a:effectLst/>
                <a:latin typeface="+mn-lt"/>
                <a:ea typeface="+mn-ea"/>
                <a:cs typeface="+mn-cs"/>
              </a:rPr>
              <a:t> from 714 </a:t>
            </a:r>
            <a:r>
              <a:rPr lang="en-US" sz="1200" b="0" i="0" u="none" strike="noStrike" kern="1200" dirty="0">
                <a:solidFill>
                  <a:schemeClr val="tx1"/>
                </a:solidFill>
                <a:effectLst/>
                <a:latin typeface="+mn-lt"/>
                <a:ea typeface="+mn-ea"/>
                <a:cs typeface="+mn-cs"/>
                <a:hlinkClick r:id="rId6" tooltip="Watt"/>
              </a:rPr>
              <a:t>MWt</a:t>
            </a:r>
            <a:r>
              <a:rPr lang="en-US" sz="1200" b="0" i="0" kern="1200" dirty="0">
                <a:solidFill>
                  <a:schemeClr val="tx1"/>
                </a:solidFill>
                <a:effectLst/>
                <a:latin typeface="+mn-lt"/>
                <a:ea typeface="+mn-ea"/>
                <a:cs typeface="+mn-cs"/>
              </a:rPr>
              <a:t>. It has a </a:t>
            </a:r>
            <a:r>
              <a:rPr lang="en-US" sz="1200" b="0" i="0" u="none" strike="noStrike" kern="1200" dirty="0">
                <a:solidFill>
                  <a:schemeClr val="tx1"/>
                </a:solidFill>
                <a:effectLst/>
                <a:latin typeface="+mn-lt"/>
                <a:ea typeface="+mn-ea"/>
                <a:cs typeface="+mn-cs"/>
                <a:hlinkClick r:id="rId7" tooltip="Breeder reactor"/>
              </a:rPr>
              <a:t>breeding </a:t>
            </a:r>
            <a:r>
              <a:rPr lang="en-US" sz="1200" b="0" i="0" u="none" strike="noStrike" kern="1200" dirty="0">
                <a:solidFill>
                  <a:schemeClr val="tx1"/>
                </a:solidFill>
                <a:effectLst/>
                <a:latin typeface="+mn-lt"/>
                <a:ea typeface="+mn-ea"/>
                <a:cs typeface="+mn-cs"/>
              </a:rPr>
              <a:t>ratio of</a:t>
            </a:r>
            <a:r>
              <a:rPr lang="en-US" sz="1200" b="0" i="0" kern="1200" dirty="0">
                <a:solidFill>
                  <a:schemeClr val="tx1"/>
                </a:solidFill>
                <a:effectLst/>
                <a:latin typeface="+mn-lt"/>
                <a:ea typeface="+mn-ea"/>
                <a:cs typeface="+mn-cs"/>
              </a:rPr>
              <a:t> approximately 1.2. </a:t>
            </a:r>
            <a:r>
              <a:rPr lang="en-US" dirty="0"/>
              <a:t>This trip was incredible as it allow me to see for the first time as a nuclear engineer a real nuclear reactor and also similar to the one I studied during my research at Tokyo Tech. </a:t>
            </a:r>
          </a:p>
        </p:txBody>
      </p:sp>
      <p:sp>
        <p:nvSpPr>
          <p:cNvPr id="4" name="Slide Number Placeholder 3"/>
          <p:cNvSpPr>
            <a:spLocks noGrp="1"/>
          </p:cNvSpPr>
          <p:nvPr>
            <p:ph type="sldNum" sz="quarter" idx="10"/>
          </p:nvPr>
        </p:nvSpPr>
        <p:spPr/>
        <p:txBody>
          <a:bodyPr/>
          <a:lstStyle/>
          <a:p>
            <a:fld id="{06454727-8F5B-47C6-9CEB-29AF5F8C7E7C}" type="slidenum">
              <a:rPr lang="en-US" smtClean="0"/>
              <a:t>21</a:t>
            </a:fld>
            <a:endParaRPr lang="en-US" dirty="0"/>
          </a:p>
        </p:txBody>
      </p:sp>
    </p:spTree>
    <p:extLst>
      <p:ext uri="{BB962C8B-B14F-4D97-AF65-F5344CB8AC3E}">
        <p14:creationId xmlns:p14="http://schemas.microsoft.com/office/powerpoint/2010/main" val="653558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23</a:t>
            </a:fld>
            <a:endParaRPr lang="en-US" dirty="0"/>
          </a:p>
        </p:txBody>
      </p:sp>
    </p:spTree>
    <p:extLst>
      <p:ext uri="{BB962C8B-B14F-4D97-AF65-F5344CB8AC3E}">
        <p14:creationId xmlns:p14="http://schemas.microsoft.com/office/powerpoint/2010/main" val="891443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the summer program not only did I undertake research tasks but I also took the world politics and nonproliferation in the nuclear age course. This course help me understand the fundamentals of nuclear nonproliferation and security through the case studies in world politics and the international community from a variety of speakers including the foreign ministry taro KONO. Some of the topics included the Manhattan project, new nuclear proliferation problems and envisioning the elimination of nuclear weapons among others. It is important for us, nuclear engineers, to understand the potential impact of nuclear technology in politics and nonproliferation and the importance of security and physical protection in todays nuclear related technology systems. Not only is it important to widely accept nuclear energy but it cannot be done with the appropriate assurance that it will be safe to use. </a:t>
            </a:r>
          </a:p>
        </p:txBody>
      </p:sp>
      <p:sp>
        <p:nvSpPr>
          <p:cNvPr id="4" name="Slide Number Placeholder 3"/>
          <p:cNvSpPr>
            <a:spLocks noGrp="1"/>
          </p:cNvSpPr>
          <p:nvPr>
            <p:ph type="sldNum" sz="quarter" idx="10"/>
          </p:nvPr>
        </p:nvSpPr>
        <p:spPr/>
        <p:txBody>
          <a:bodyPr/>
          <a:lstStyle/>
          <a:p>
            <a:fld id="{06454727-8F5B-47C6-9CEB-29AF5F8C7E7C}" type="slidenum">
              <a:rPr lang="en-US" smtClean="0"/>
              <a:t>24</a:t>
            </a:fld>
            <a:endParaRPr lang="en-US" dirty="0"/>
          </a:p>
        </p:txBody>
      </p:sp>
    </p:spTree>
    <p:extLst>
      <p:ext uri="{BB962C8B-B14F-4D97-AF65-F5344CB8AC3E}">
        <p14:creationId xmlns:p14="http://schemas.microsoft.com/office/powerpoint/2010/main" val="1503331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stated in the initial research plan, there were several objectives and goals to be accomplished and they can be resumed in four objectives. First is learning and applying MCNP4 particle transport code for critical mass and heat content calculations, neutron transport calculations and nuclear material attractiveness methodology. Secondly is carrying research on FSR designing for MA transmutation and for high proliferation resistance. Thirdly is the neutronics analysis of a FSR core design. This was done by applying a combination of a 2-D determinist code, SLAROM-JOIN-CITATION for reactivity and burnup calculations. And lastly was to learn about the Pu fuel cycle in Japan including understanding the underlying physics of the Pu fuel cycle. As we will see know all of this objectives were accomplished.</a:t>
            </a:r>
          </a:p>
          <a:p>
            <a:endParaRPr lang="en-US" dirty="0"/>
          </a:p>
          <a:p>
            <a:r>
              <a:rPr lang="en-US" dirty="0"/>
              <a:t>(1:20)</a:t>
            </a:r>
          </a:p>
        </p:txBody>
      </p:sp>
      <p:sp>
        <p:nvSpPr>
          <p:cNvPr id="4" name="Slide Number Placeholder 3"/>
          <p:cNvSpPr>
            <a:spLocks noGrp="1"/>
          </p:cNvSpPr>
          <p:nvPr>
            <p:ph type="sldNum" sz="quarter" idx="10"/>
          </p:nvPr>
        </p:nvSpPr>
        <p:spPr/>
        <p:txBody>
          <a:bodyPr/>
          <a:lstStyle/>
          <a:p>
            <a:fld id="{06454727-8F5B-47C6-9CEB-29AF5F8C7E7C}" type="slidenum">
              <a:rPr lang="en-US" smtClean="0"/>
              <a:t>2</a:t>
            </a:fld>
            <a:endParaRPr lang="en-US" dirty="0"/>
          </a:p>
        </p:txBody>
      </p:sp>
    </p:spTree>
    <p:extLst>
      <p:ext uri="{BB962C8B-B14F-4D97-AF65-F5344CB8AC3E}">
        <p14:creationId xmlns:p14="http://schemas.microsoft.com/office/powerpoint/2010/main" val="312912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SAGARA sensei for allowing to come to his laboratory and teaching me such fundamental knowledge and techniques. I would also like to thank the Tokyo tech summer program staff for all their help. My laboratory colleagues were also we’re pivotal to my learning. I am as well grateful to the Tokyo institute of technology and UC Berkeley and JASSO for their support and making it possible for me to come to this beautiful country and not only acquire technical knowledge but also cultural. Thanks to everybody. </a:t>
            </a:r>
          </a:p>
        </p:txBody>
      </p:sp>
      <p:sp>
        <p:nvSpPr>
          <p:cNvPr id="4" name="Slide Number Placeholder 3"/>
          <p:cNvSpPr>
            <a:spLocks noGrp="1"/>
          </p:cNvSpPr>
          <p:nvPr>
            <p:ph type="sldNum" sz="quarter" idx="10"/>
          </p:nvPr>
        </p:nvSpPr>
        <p:spPr/>
        <p:txBody>
          <a:bodyPr/>
          <a:lstStyle/>
          <a:p>
            <a:fld id="{06454727-8F5B-47C6-9CEB-29AF5F8C7E7C}" type="slidenum">
              <a:rPr lang="en-US" smtClean="0"/>
              <a:t>26</a:t>
            </a:fld>
            <a:endParaRPr lang="en-US" dirty="0"/>
          </a:p>
        </p:txBody>
      </p:sp>
    </p:spTree>
    <p:extLst>
      <p:ext uri="{BB962C8B-B14F-4D97-AF65-F5344CB8AC3E}">
        <p14:creationId xmlns:p14="http://schemas.microsoft.com/office/powerpoint/2010/main" val="1085873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some important definitions to remember are proliferation resistance and physical protection. Proliferation resistance </a:t>
            </a:r>
            <a:r>
              <a:rPr lang="en-US" dirty="0"/>
              <a:t>is that characteristic of an NES that impedes the diversion or undeclared production of nuclear material or misuse of technology by the Host State seeking to acquire nuclear weapons or other nuclear explosive devices. A host state is an actor non-nuclear weapon state assumed to have physical control over the facility and materials being evaluated.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definition is Physical Protection which is the characteristic of an </a:t>
            </a:r>
            <a:r>
              <a:rPr lang="en-US" dirty="0"/>
              <a:t>NES that impedes the theft of materials suitable for nuclear explosives or radiation dispersal devices (RDDs) and the sabotage of facilities and transportation by sub-national entities and other non-Host State adversaries.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a:t>
            </a:r>
          </a:p>
        </p:txBody>
      </p:sp>
      <p:sp>
        <p:nvSpPr>
          <p:cNvPr id="4" name="Slide Number Placeholder 3"/>
          <p:cNvSpPr>
            <a:spLocks noGrp="1"/>
          </p:cNvSpPr>
          <p:nvPr>
            <p:ph type="sldNum" sz="quarter" idx="10"/>
          </p:nvPr>
        </p:nvSpPr>
        <p:spPr/>
        <p:txBody>
          <a:bodyPr/>
          <a:lstStyle/>
          <a:p>
            <a:fld id="{06454727-8F5B-47C6-9CEB-29AF5F8C7E7C}" type="slidenum">
              <a:rPr lang="en-US" smtClean="0"/>
              <a:t>3</a:t>
            </a:fld>
            <a:endParaRPr lang="en-US" dirty="0"/>
          </a:p>
        </p:txBody>
      </p:sp>
    </p:spTree>
    <p:extLst>
      <p:ext uri="{BB962C8B-B14F-4D97-AF65-F5344CB8AC3E}">
        <p14:creationId xmlns:p14="http://schemas.microsoft.com/office/powerpoint/2010/main" val="2313655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objective was learning the use of a popular Monte Carlo n-particle transport code. This code can be use for neutron, photon, electron, or coupled neutron/photon/electron transport with applications in radiation shielding protection and dosimetry,, nuclear criticality safety, fission and fusion reactor design, among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stated in the title, using this code, we evaluate the bare critical mass for different elements and isotopes and it’s attractiveness and safety. </a:t>
            </a:r>
          </a:p>
        </p:txBody>
      </p:sp>
      <p:sp>
        <p:nvSpPr>
          <p:cNvPr id="4" name="Slide Number Placeholder 3"/>
          <p:cNvSpPr>
            <a:spLocks noGrp="1"/>
          </p:cNvSpPr>
          <p:nvPr>
            <p:ph type="sldNum" sz="quarter" idx="10"/>
          </p:nvPr>
        </p:nvSpPr>
        <p:spPr/>
        <p:txBody>
          <a:bodyPr/>
          <a:lstStyle/>
          <a:p>
            <a:fld id="{06454727-8F5B-47C6-9CEB-29AF5F8C7E7C}" type="slidenum">
              <a:rPr lang="en-US" smtClean="0"/>
              <a:t>4</a:t>
            </a:fld>
            <a:endParaRPr lang="en-US" dirty="0"/>
          </a:p>
        </p:txBody>
      </p:sp>
    </p:spTree>
    <p:extLst>
      <p:ext uri="{BB962C8B-B14F-4D97-AF65-F5344CB8AC3E}">
        <p14:creationId xmlns:p14="http://schemas.microsoft.com/office/powerpoint/2010/main" val="1499927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Exercise number 5 we used a methodology to evaluate the attractiveness of different isotopes, in this case Plutonium. </a:t>
            </a:r>
            <a:r>
              <a:rPr lang="en-US" sz="1200" b="0" i="0" u="none" strike="noStrike" kern="1200" baseline="0" dirty="0">
                <a:solidFill>
                  <a:schemeClr val="tx1"/>
                </a:solidFill>
                <a:latin typeface="+mn-lt"/>
                <a:ea typeface="+mn-ea"/>
                <a:cs typeface="+mn-cs"/>
              </a:rPr>
              <a:t>ATTR is defined as the ratio of potential explosive yield factor of fissionable materials to characteristics of technical difficulty factor in manufacturing NED. The potential explosive yield factor was defined as a power function of Rossi-alpha (the ratio of supercriticality to prompt neutron lifetime) of infinite mass fissionable materials.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Prompt neutron lifetime is </a:t>
            </a: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average time from a </a:t>
            </a:r>
            <a:r>
              <a:rPr lang="en-US" sz="1200" b="1" i="0" u="none" strike="noStrike" kern="1200" dirty="0">
                <a:solidFill>
                  <a:schemeClr val="tx1"/>
                </a:solidFill>
                <a:effectLst/>
                <a:latin typeface="+mn-lt"/>
                <a:ea typeface="+mn-ea"/>
                <a:cs typeface="+mn-cs"/>
                <a:hlinkClick r:id="rId3" tooltip="Prompt Neutrons"/>
              </a:rPr>
              <a:t>prompt neutron</a:t>
            </a:r>
            <a:r>
              <a:rPr lang="en-US" sz="1200" b="1" i="0" kern="1200" dirty="0">
                <a:solidFill>
                  <a:schemeClr val="tx1"/>
                </a:solidFill>
                <a:effectLst/>
                <a:latin typeface="+mn-lt"/>
                <a:ea typeface="+mn-ea"/>
                <a:cs typeface="+mn-cs"/>
              </a:rPr>
              <a:t> emission</a:t>
            </a:r>
            <a:r>
              <a:rPr lang="en-US" sz="1200" b="0" i="0" kern="1200" dirty="0">
                <a:solidFill>
                  <a:schemeClr val="tx1"/>
                </a:solidFill>
                <a:effectLst/>
                <a:latin typeface="+mn-lt"/>
                <a:ea typeface="+mn-ea"/>
                <a:cs typeface="+mn-cs"/>
              </a:rPr>
              <a:t> to either </a:t>
            </a:r>
            <a:r>
              <a:rPr lang="en-US" sz="1200" b="1" i="0" kern="1200" dirty="0">
                <a:solidFill>
                  <a:schemeClr val="tx1"/>
                </a:solidFill>
                <a:effectLst/>
                <a:latin typeface="+mn-lt"/>
                <a:ea typeface="+mn-ea"/>
                <a:cs typeface="+mn-cs"/>
              </a:rPr>
              <a:t>its absorption</a:t>
            </a:r>
            <a:r>
              <a:rPr lang="en-US" sz="1200" b="0" i="0" kern="1200" dirty="0">
                <a:solidFill>
                  <a:schemeClr val="tx1"/>
                </a:solidFill>
                <a:effectLst/>
                <a:latin typeface="+mn-lt"/>
                <a:ea typeface="+mn-ea"/>
                <a:cs typeface="+mn-cs"/>
              </a:rPr>
              <a:t>(fission or radiative capture) or to</a:t>
            </a:r>
            <a:r>
              <a:rPr lang="en-US" sz="1200" b="1" i="0" kern="1200" dirty="0">
                <a:solidFill>
                  <a:schemeClr val="tx1"/>
                </a:solidFill>
                <a:effectLst/>
                <a:latin typeface="+mn-lt"/>
                <a:ea typeface="+mn-ea"/>
                <a:cs typeface="+mn-cs"/>
              </a:rPr>
              <a:t> its escape</a:t>
            </a:r>
            <a:r>
              <a:rPr lang="en-US" sz="1200" b="0" i="0" kern="1200" dirty="0">
                <a:solidFill>
                  <a:schemeClr val="tx1"/>
                </a:solidFill>
                <a:effectLst/>
                <a:latin typeface="+mn-lt"/>
                <a:ea typeface="+mn-ea"/>
                <a:cs typeface="+mn-cs"/>
              </a:rPr>
              <a:t> from the system.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technical difficulty factor is assumed as the decay heat per unit mass of the fissionable materials (DH [W/kg]) for the application of the new criteria based on decay heat. </a:t>
            </a:r>
            <a:r>
              <a:rPr lang="en-US" sz="1200" b="1" i="0" kern="1200" dirty="0">
                <a:solidFill>
                  <a:schemeClr val="tx1"/>
                </a:solidFill>
                <a:effectLst/>
                <a:latin typeface="+mn-lt"/>
                <a:ea typeface="+mn-ea"/>
                <a:cs typeface="+mn-cs"/>
              </a:rPr>
              <a:t>Decay heat</a:t>
            </a:r>
            <a:r>
              <a:rPr lang="en-US" sz="1200" b="0" i="0"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4" tooltip="Heat"/>
              </a:rPr>
              <a:t>heat</a:t>
            </a:r>
            <a:r>
              <a:rPr lang="en-US" sz="1200" b="0" i="0" kern="1200" dirty="0">
                <a:solidFill>
                  <a:schemeClr val="tx1"/>
                </a:solidFill>
                <a:effectLst/>
                <a:latin typeface="+mn-lt"/>
                <a:ea typeface="+mn-ea"/>
                <a:cs typeface="+mn-cs"/>
              </a:rPr>
              <a:t> released as a result of </a:t>
            </a:r>
            <a:r>
              <a:rPr lang="en-US" sz="1200" b="0" i="0" u="none" strike="noStrike" kern="1200" dirty="0">
                <a:solidFill>
                  <a:schemeClr val="tx1"/>
                </a:solidFill>
                <a:effectLst/>
                <a:latin typeface="+mn-lt"/>
                <a:ea typeface="+mn-ea"/>
                <a:cs typeface="+mn-cs"/>
                <a:hlinkClick r:id="rId5" tooltip="Radioactive decay"/>
              </a:rPr>
              <a:t>radioactive decay</a:t>
            </a:r>
            <a:r>
              <a:rPr lang="en-US" sz="1200" b="0" i="0" kern="1200" dirty="0">
                <a:solidFill>
                  <a:schemeClr val="tx1"/>
                </a:solidFill>
                <a:effectLst/>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Rossi-alpha and decay heat are normalized by the Rossi-alpha of pure 239Pu and the decay heat of 238Pu, which is the maximum value in Pu isotopes. It can be seen from the table that Pu-238 has the highest decay heat while Pu-239 is amongst those with the lowest decay heat factors.  From the MCNP output we gather the information needed including mass, k-inf and prompt neutron lifetime. Finally we obtain the normalized attractiveness. It can be seen that this methodology correctly categorizes each isotope by resulting in high attractive for Pu-239 and Pu-241 and low attractiveness of the other isotopes.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(2:10)</a:t>
            </a:r>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5</a:t>
            </a:fld>
            <a:endParaRPr lang="en-US" dirty="0"/>
          </a:p>
        </p:txBody>
      </p:sp>
    </p:spTree>
    <p:extLst>
      <p:ext uri="{BB962C8B-B14F-4D97-AF65-F5344CB8AC3E}">
        <p14:creationId xmlns:p14="http://schemas.microsoft.com/office/powerpoint/2010/main" val="116385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used MCNP for criticality safety in chemical process in pulse column. </a:t>
            </a:r>
            <a:r>
              <a:rPr lang="en-US" sz="1200" b="0" i="0" kern="1200" dirty="0">
                <a:solidFill>
                  <a:schemeClr val="tx1"/>
                </a:solidFill>
                <a:effectLst/>
                <a:latin typeface="+mn-lt"/>
                <a:ea typeface="+mn-ea"/>
                <a:cs typeface="+mn-cs"/>
              </a:rPr>
              <a:t>To reduce the proliferation risk, the Rokkasho Reprocessing Plant adopted the Plutonium-Uranium Co-extraction Technology that combines recovered uranium with separated plutonium before denitration. Through this process, plutonium is recovered as uranium-plutonium mixed oxide (MOX) at the end of the process, so that the plutonium is never recovered on its own. Therefore criticality safety is important to determine the appropriate radius of the pulse column use in this process to prevent the solution achieving criticality. After running the code I found out that depending on the material form and composition the radius ranges from 13.4 to 28.75 cm. In a real plant this is approximately true (around 20 cm radius). This type of calculations are important to ensure safety in this type of plants especially in Japan, a reprocessing country.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a:t>
            </a:r>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6</a:t>
            </a:fld>
            <a:endParaRPr lang="en-US" dirty="0"/>
          </a:p>
        </p:txBody>
      </p:sp>
    </p:spTree>
    <p:extLst>
      <p:ext uri="{BB962C8B-B14F-4D97-AF65-F5344CB8AC3E}">
        <p14:creationId xmlns:p14="http://schemas.microsoft.com/office/powerpoint/2010/main" val="2408959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Proliferation of undeclared nuclear material has been an issue ever since nuclear detonation was proven. Therefore, effective proliferation resistance is required and is then important not only for national but also international security. During the nuclear fuel cycle, measures can be taken beforehand in the reactor design phase to prevent attractiveness of various materials, especially plutonium, for use in nuclear explosive devices (NEDs). As we know, when considering FBR, plutonium becomes a concern. While the discharge fuel on FBR core consists of 60-70% fissile isotopes Pu-239 and Pu-231, the remainders are even mass number plutonium isotopes but contrary to this, in the blanket there are larger amounts of Pu-239 and therefore very small amounts of Pu-239. This means that before widely adopting this type of HBR, this proliferation concerns must be address to ensure proliferation resistance through all the nuclear fuel cycle. In the following research I replicated the material barriers approach to enhance proliferation resistance of the system and more specifically of the blanket. By materials barriers I mean more specifically and isotopic barrier using properties like decay heat and spontaneous fission neutron generation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a:t>
            </a:r>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7</a:t>
            </a:fld>
            <a:endParaRPr lang="en-US" dirty="0"/>
          </a:p>
        </p:txBody>
      </p:sp>
    </p:spTree>
    <p:extLst>
      <p:ext uri="{BB962C8B-B14F-4D97-AF65-F5344CB8AC3E}">
        <p14:creationId xmlns:p14="http://schemas.microsoft.com/office/powerpoint/2010/main" val="203550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concept used was the high breeding 3530 MWth JSFR. The fuel material is mainly TRUO2-UO2 with inner and outer core enrichment of 18.3 and 20.9 wt..% respectively and U-235 enrichment of 0.2 wt..%. The blanket fuel material in the Reference core is purely UO2 also with 0.2 wt.% enrichment. The axial blanket thickness is the same in the upper and lower region, each 20 cm. The image on the right is the fuel rod design. As you can see the axial blanket is in the some structure as the core therefore they are usually process together at discharge. </a:t>
            </a:r>
          </a:p>
          <a:p>
            <a:endParaRPr lang="en-US" dirty="0"/>
          </a:p>
          <a:p>
            <a:r>
              <a:rPr lang="en-US" dirty="0"/>
              <a:t>(2)</a:t>
            </a:r>
          </a:p>
        </p:txBody>
      </p:sp>
      <p:sp>
        <p:nvSpPr>
          <p:cNvPr id="4" name="Slide Number Placeholder 3"/>
          <p:cNvSpPr>
            <a:spLocks noGrp="1"/>
          </p:cNvSpPr>
          <p:nvPr>
            <p:ph type="sldNum" sz="quarter" idx="10"/>
          </p:nvPr>
        </p:nvSpPr>
        <p:spPr/>
        <p:txBody>
          <a:bodyPr/>
          <a:lstStyle/>
          <a:p>
            <a:fld id="{06454727-8F5B-47C6-9CEB-29AF5F8C7E7C}" type="slidenum">
              <a:rPr lang="en-US" smtClean="0"/>
              <a:t>8</a:t>
            </a:fld>
            <a:endParaRPr lang="en-US" dirty="0"/>
          </a:p>
        </p:txBody>
      </p:sp>
    </p:spTree>
    <p:extLst>
      <p:ext uri="{BB962C8B-B14F-4D97-AF65-F5344CB8AC3E}">
        <p14:creationId xmlns:p14="http://schemas.microsoft.com/office/powerpoint/2010/main" val="152078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Five core design approaches we’re simulated replicating work done by Sagara, Rie and Saito, Meiliza,. The first is the reference core mentioned previously with a UO2 axial and radial blanket. The second design consists on the reference core but without a radial blanket and replaced for a SS. This is immediately resultant in a less proliferation concern due to fact that the core and the axial blanket are usually reprocess together because of the integrated type core fuel pin. The third core was design to utilize the effect of spontaneous fission neutron generation by pu-240 by loading the blanket with plutonium. The fourth design was using the decay heat of Pu-238 by increasing the MA content in the blanket. And the final design was utilizing the combination of spontaneous fission and decay heat by Pu and MA loading into the blanket. This table gives the composition of the fuel used in this simulations. </a:t>
            </a:r>
          </a:p>
          <a:p>
            <a:endParaRPr lang="en-US" dirty="0"/>
          </a:p>
          <a:p>
            <a:r>
              <a:rPr lang="en-US" dirty="0"/>
              <a:t>(1:35)</a:t>
            </a:r>
          </a:p>
          <a:p>
            <a:endParaRPr lang="en-US" dirty="0"/>
          </a:p>
          <a:p>
            <a:endParaRPr lang="en-US" dirty="0"/>
          </a:p>
        </p:txBody>
      </p:sp>
      <p:sp>
        <p:nvSpPr>
          <p:cNvPr id="4" name="Slide Number Placeholder 3"/>
          <p:cNvSpPr>
            <a:spLocks noGrp="1"/>
          </p:cNvSpPr>
          <p:nvPr>
            <p:ph type="sldNum" sz="quarter" idx="10"/>
          </p:nvPr>
        </p:nvSpPr>
        <p:spPr/>
        <p:txBody>
          <a:bodyPr/>
          <a:lstStyle/>
          <a:p>
            <a:fld id="{06454727-8F5B-47C6-9CEB-29AF5F8C7E7C}" type="slidenum">
              <a:rPr lang="en-US" smtClean="0"/>
              <a:t>9</a:t>
            </a:fld>
            <a:endParaRPr lang="en-US" dirty="0"/>
          </a:p>
        </p:txBody>
      </p:sp>
    </p:spTree>
    <p:extLst>
      <p:ext uri="{BB962C8B-B14F-4D97-AF65-F5344CB8AC3E}">
        <p14:creationId xmlns:p14="http://schemas.microsoft.com/office/powerpoint/2010/main" val="2065631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A62BF-7C2A-4B84-A3DF-38C4E1672B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A181FC-375D-4E4C-A068-85A4D1E76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828E51-1459-45D2-85DC-CB5024E2E788}"/>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298A61CC-C5B8-4B24-A9F2-7037C0CFDB2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3FFC7A7-E97E-4D23-A931-6DB7A49F211C}"/>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326762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3E04-5E4D-4BD7-BCE2-D900C6BF82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304ABE-42F2-4C0B-A667-4EDD5D408B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80B79-E86A-437C-97F0-203BE55D8A26}"/>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247395E8-5D7F-46E3-A952-D01E77944B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1104050-9800-4404-8432-214A762E18F1}"/>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802713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F42EE4-BC35-44F6-B05B-C6BD1B65A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E1E831-E121-48A1-83EB-60458B7B21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69FCC4-7C54-4B34-86EF-21F0EA2894DB}"/>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29050E62-FD9A-4991-B4C2-9A8D5E4053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BABC23D-6870-42AF-A55C-5BA48D1B0F00}"/>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240828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21926-0731-43AF-9387-296AE7C8B3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C94145-9E9C-4B6E-B551-6F667D8D5B0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7025D-9255-43B5-82A9-7452B96B97CA}"/>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DDA3CAD5-5F94-4FF4-97DA-72592AC13D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9350EAF-2C1D-42E5-B8DF-43E384A80A11}"/>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4240914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58E5-50A1-461F-A817-E83F1706EB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4324B8-5E9C-4767-8E15-6BDA74DC6B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38442E-07A2-4099-A9D1-8BF478B9FD8A}"/>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4525F22A-6C4B-4F23-8950-A5ABACDF7C7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364CD5-5C6F-4EDF-A2BF-7B98BA271DCE}"/>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3083350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D90D-3445-4904-A863-86F46BA6F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3B7C29-47DB-48B2-B93A-F5825251587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1739FA-3D38-4A1C-9BAB-32E07B0538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12F28B-00AF-467E-8C76-FF7DC42CD9D0}"/>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6" name="Footer Placeholder 5">
            <a:extLst>
              <a:ext uri="{FF2B5EF4-FFF2-40B4-BE49-F238E27FC236}">
                <a16:creationId xmlns:a16="http://schemas.microsoft.com/office/drawing/2014/main" id="{3539E391-D001-4B08-B089-057F7A4C7B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2AD062-7452-4C2D-B646-687CE33007C7}"/>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186981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3C9F-D096-485B-A479-3388AADA6D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38183D-DFB4-4660-9C4F-ACB23D3550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B81144B-B42F-4A6D-9387-CC59A718AF9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A10760-6AC5-49D0-B8F9-403E4E058C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8DC148-DD62-46D9-B1AC-E105CA98EB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F68DAE-51EB-4724-8210-A9CBA7A82D6C}"/>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8" name="Footer Placeholder 7">
            <a:extLst>
              <a:ext uri="{FF2B5EF4-FFF2-40B4-BE49-F238E27FC236}">
                <a16:creationId xmlns:a16="http://schemas.microsoft.com/office/drawing/2014/main" id="{9897D76C-07F7-4F8F-BD44-B10A223D3C3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B059F9A-0E87-4834-B75E-572F6CB797B0}"/>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4182173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17A1D-66E9-423D-9E75-740DA3DA3A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A06095-480C-4930-8AA2-8E9B6DC5E04B}"/>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4" name="Footer Placeholder 3">
            <a:extLst>
              <a:ext uri="{FF2B5EF4-FFF2-40B4-BE49-F238E27FC236}">
                <a16:creationId xmlns:a16="http://schemas.microsoft.com/office/drawing/2014/main" id="{1E98CC39-5431-409C-BAE1-4541BABCBC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0024AF-95B5-4CC2-82C6-298AD73AE5E0}"/>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263920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E08022-4822-4DC1-A155-85EF4D29CAAD}"/>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3" name="Footer Placeholder 2">
            <a:extLst>
              <a:ext uri="{FF2B5EF4-FFF2-40B4-BE49-F238E27FC236}">
                <a16:creationId xmlns:a16="http://schemas.microsoft.com/office/drawing/2014/main" id="{107D8EB0-01F1-41D5-818D-9795E0D97B6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15554B-45A9-4A3E-8DC3-FCD339EA077F}"/>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1352156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A153-95A6-4E37-B12C-D275D685D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7DC853-0248-481E-9A25-8C8A3623C7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61AA36-B113-4C10-B245-963B8484B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DE9376-A18D-4E18-949A-4DB7407F42C8}"/>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6" name="Footer Placeholder 5">
            <a:extLst>
              <a:ext uri="{FF2B5EF4-FFF2-40B4-BE49-F238E27FC236}">
                <a16:creationId xmlns:a16="http://schemas.microsoft.com/office/drawing/2014/main" id="{E1C8273A-3C96-4030-A163-050D3A186A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A12B7E2-F331-4EDF-A689-E73E36A91754}"/>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1230389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2C0E-9826-4BDE-91A7-24E13FBC7B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A4AEF7-FDA3-41C3-91DA-2FE4E63922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85764F5-A644-4FA2-8340-E0166AB614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C783DAF-F8AE-4A01-A25C-41AB2C4F6142}"/>
              </a:ext>
            </a:extLst>
          </p:cNvPr>
          <p:cNvSpPr>
            <a:spLocks noGrp="1"/>
          </p:cNvSpPr>
          <p:nvPr>
            <p:ph type="dt" sz="half" idx="10"/>
          </p:nvPr>
        </p:nvSpPr>
        <p:spPr/>
        <p:txBody>
          <a:bodyPr/>
          <a:lstStyle/>
          <a:p>
            <a:fld id="{5B0D7D2B-DE5E-454A-8E26-E3BC822CED37}" type="datetimeFigureOut">
              <a:rPr lang="en-US" smtClean="0"/>
              <a:t>10/23/2019</a:t>
            </a:fld>
            <a:endParaRPr lang="en-US" dirty="0"/>
          </a:p>
        </p:txBody>
      </p:sp>
      <p:sp>
        <p:nvSpPr>
          <p:cNvPr id="6" name="Footer Placeholder 5">
            <a:extLst>
              <a:ext uri="{FF2B5EF4-FFF2-40B4-BE49-F238E27FC236}">
                <a16:creationId xmlns:a16="http://schemas.microsoft.com/office/drawing/2014/main" id="{D60951A9-8AF0-4F61-A014-F05AB0D66D5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80A0FB-B20F-422C-9DB3-9F5C807C455F}"/>
              </a:ext>
            </a:extLst>
          </p:cNvPr>
          <p:cNvSpPr>
            <a:spLocks noGrp="1"/>
          </p:cNvSpPr>
          <p:nvPr>
            <p:ph type="sldNum" sz="quarter" idx="12"/>
          </p:nvPr>
        </p:nvSpPr>
        <p:spPr/>
        <p:txBody>
          <a:bodyPr/>
          <a:lstStyle/>
          <a:p>
            <a:fld id="{0A879DC5-FFA7-4334-8BF2-AF847A95F4FD}" type="slidenum">
              <a:rPr lang="en-US" smtClean="0"/>
              <a:t>‹#›</a:t>
            </a:fld>
            <a:endParaRPr lang="en-US" dirty="0"/>
          </a:p>
        </p:txBody>
      </p:sp>
    </p:spTree>
    <p:extLst>
      <p:ext uri="{BB962C8B-B14F-4D97-AF65-F5344CB8AC3E}">
        <p14:creationId xmlns:p14="http://schemas.microsoft.com/office/powerpoint/2010/main" val="2728545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D8074F-018C-43E8-A789-69E23D671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58C372-F254-42B7-B345-A9BC493D07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63DF8-60C0-4851-B5C4-5A12DAC91B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D7D2B-DE5E-454A-8E26-E3BC822CED37}" type="datetimeFigureOut">
              <a:rPr lang="en-US" smtClean="0"/>
              <a:t>10/23/2019</a:t>
            </a:fld>
            <a:endParaRPr lang="en-US" dirty="0"/>
          </a:p>
        </p:txBody>
      </p:sp>
      <p:sp>
        <p:nvSpPr>
          <p:cNvPr id="5" name="Footer Placeholder 4">
            <a:extLst>
              <a:ext uri="{FF2B5EF4-FFF2-40B4-BE49-F238E27FC236}">
                <a16:creationId xmlns:a16="http://schemas.microsoft.com/office/drawing/2014/main" id="{F6B37168-01DB-4645-91A4-3A43CF2ABF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41222A8-E8AF-4245-A2CE-966DEF1547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879DC5-FFA7-4334-8BF2-AF847A95F4FD}" type="slidenum">
              <a:rPr lang="en-US" smtClean="0"/>
              <a:t>‹#›</a:t>
            </a:fld>
            <a:endParaRPr lang="en-US" dirty="0"/>
          </a:p>
        </p:txBody>
      </p:sp>
    </p:spTree>
    <p:extLst>
      <p:ext uri="{BB962C8B-B14F-4D97-AF65-F5344CB8AC3E}">
        <p14:creationId xmlns:p14="http://schemas.microsoft.com/office/powerpoint/2010/main" val="171190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notesSlide" Target="../notesSlides/notesSlide5.xml"/><Relationship Id="rId7" Type="http://schemas.openxmlformats.org/officeDocument/2006/relationships/image" Target="../media/image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w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JP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JPG"/><Relationship Id="rId5" Type="http://schemas.openxmlformats.org/officeDocument/2006/relationships/image" Target="../media/image7.emf"/><Relationship Id="rId4" Type="http://schemas.openxmlformats.org/officeDocument/2006/relationships/package" Target="../embeddings/Microsoft_Excel_Worksheet.xlsx"/></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809-AAAC-4F36-AB6B-496BE2794ADE}"/>
              </a:ext>
            </a:extLst>
          </p:cNvPr>
          <p:cNvSpPr>
            <a:spLocks noGrp="1"/>
          </p:cNvSpPr>
          <p:nvPr>
            <p:ph type="ctrTitle"/>
          </p:nvPr>
        </p:nvSpPr>
        <p:spPr>
          <a:xfrm>
            <a:off x="1199847" y="1663502"/>
            <a:ext cx="9792305" cy="2387600"/>
          </a:xfrm>
        </p:spPr>
        <p:txBody>
          <a:bodyPr>
            <a:normAutofit fontScale="90000"/>
          </a:bodyPr>
          <a:lstStyle/>
          <a:p>
            <a:r>
              <a:rPr lang="en-US" dirty="0"/>
              <a:t>Fast Reactor Designing Study for Proliferation Resistance and Physical Protection Enhancement</a:t>
            </a:r>
          </a:p>
        </p:txBody>
      </p:sp>
      <p:sp>
        <p:nvSpPr>
          <p:cNvPr id="3" name="Subtitle 2">
            <a:extLst>
              <a:ext uri="{FF2B5EF4-FFF2-40B4-BE49-F238E27FC236}">
                <a16:creationId xmlns:a16="http://schemas.microsoft.com/office/drawing/2014/main" id="{53097B80-4BCA-49FC-A77A-3B15B4451EA2}"/>
              </a:ext>
            </a:extLst>
          </p:cNvPr>
          <p:cNvSpPr>
            <a:spLocks noGrp="1"/>
          </p:cNvSpPr>
          <p:nvPr>
            <p:ph type="subTitle" idx="1"/>
          </p:nvPr>
        </p:nvSpPr>
        <p:spPr>
          <a:xfrm>
            <a:off x="1524000" y="4418783"/>
            <a:ext cx="9144000" cy="1655762"/>
          </a:xfrm>
        </p:spPr>
        <p:txBody>
          <a:bodyPr>
            <a:normAutofit fontScale="92500" lnSpcReduction="10000"/>
          </a:bodyPr>
          <a:lstStyle/>
          <a:p>
            <a:r>
              <a:rPr lang="en-US" dirty="0"/>
              <a:t>Pedro Junior Vicente Valdez</a:t>
            </a:r>
          </a:p>
          <a:p>
            <a:r>
              <a:rPr lang="en-US" dirty="0"/>
              <a:t>SAGARA-Laboratory</a:t>
            </a:r>
          </a:p>
          <a:p>
            <a:r>
              <a:rPr lang="en-US" dirty="0"/>
              <a:t>Laboratory of Advance Nuclear Energy</a:t>
            </a:r>
          </a:p>
          <a:p>
            <a:r>
              <a:rPr lang="en-US" dirty="0"/>
              <a:t>Tokyo Institute of Technology Summer Program</a:t>
            </a:r>
          </a:p>
        </p:txBody>
      </p:sp>
    </p:spTree>
    <p:extLst>
      <p:ext uri="{BB962C8B-B14F-4D97-AF65-F5344CB8AC3E}">
        <p14:creationId xmlns:p14="http://schemas.microsoft.com/office/powerpoint/2010/main" val="3169551138"/>
      </p:ext>
    </p:extLst>
  </p:cSld>
  <p:clrMapOvr>
    <a:masterClrMapping/>
  </p:clrMapOvr>
  <mc:AlternateContent xmlns:mc="http://schemas.openxmlformats.org/markup-compatibility/2006" xmlns:p14="http://schemas.microsoft.com/office/powerpoint/2010/main">
    <mc:Choice Requires="p14">
      <p:transition spd="slow" p14:dur="2000" advTm="20070"/>
    </mc:Choice>
    <mc:Fallback xmlns="">
      <p:transition spd="slow" advTm="2007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8788-30CF-4B13-A45F-BAA81FFC54AB}"/>
              </a:ext>
            </a:extLst>
          </p:cNvPr>
          <p:cNvSpPr>
            <a:spLocks noGrp="1"/>
          </p:cNvSpPr>
          <p:nvPr>
            <p:ph type="title"/>
          </p:nvPr>
        </p:nvSpPr>
        <p:spPr>
          <a:xfrm>
            <a:off x="648929" y="629266"/>
            <a:ext cx="3667039" cy="1676603"/>
          </a:xfrm>
        </p:spPr>
        <p:txBody>
          <a:bodyPr>
            <a:normAutofit/>
          </a:bodyPr>
          <a:lstStyle/>
          <a:p>
            <a:r>
              <a:rPr lang="en-US" sz="4100" dirty="0"/>
              <a:t>SLAROM-JOINT-CITATION</a:t>
            </a:r>
          </a:p>
        </p:txBody>
      </p:sp>
      <p:sp>
        <p:nvSpPr>
          <p:cNvPr id="3" name="Content Placeholder 2">
            <a:extLst>
              <a:ext uri="{FF2B5EF4-FFF2-40B4-BE49-F238E27FC236}">
                <a16:creationId xmlns:a16="http://schemas.microsoft.com/office/drawing/2014/main" id="{8C4707FD-B73D-4588-A790-B17E65A72FC3}"/>
              </a:ext>
            </a:extLst>
          </p:cNvPr>
          <p:cNvSpPr>
            <a:spLocks noGrp="1"/>
          </p:cNvSpPr>
          <p:nvPr>
            <p:ph idx="1"/>
          </p:nvPr>
        </p:nvSpPr>
        <p:spPr>
          <a:xfrm>
            <a:off x="648930" y="2438400"/>
            <a:ext cx="3667037" cy="3785419"/>
          </a:xfrm>
        </p:spPr>
        <p:txBody>
          <a:bodyPr>
            <a:normAutofit/>
          </a:bodyPr>
          <a:lstStyle/>
          <a:p>
            <a:r>
              <a:rPr lang="en-US" sz="1400" dirty="0"/>
              <a:t>SLAROM-UF</a:t>
            </a:r>
          </a:p>
          <a:p>
            <a:pPr lvl="1"/>
            <a:r>
              <a:rPr lang="en-US" sz="1400" dirty="0"/>
              <a:t>Cell homogenization calculation</a:t>
            </a:r>
          </a:p>
          <a:p>
            <a:pPr lvl="1"/>
            <a:r>
              <a:rPr lang="en-US" sz="1400" dirty="0"/>
              <a:t>Fast power reactor</a:t>
            </a:r>
          </a:p>
          <a:p>
            <a:pPr lvl="1"/>
            <a:r>
              <a:rPr lang="en-US" sz="1400" dirty="0"/>
              <a:t>Fast critical assembly</a:t>
            </a:r>
          </a:p>
          <a:p>
            <a:pPr lvl="1"/>
            <a:r>
              <a:rPr lang="en-US" sz="1400" dirty="0"/>
              <a:t>Using the Japanese Evaluated Nuclear Data Library (JENDL-3.2)</a:t>
            </a:r>
          </a:p>
          <a:p>
            <a:r>
              <a:rPr lang="en-US" sz="1400" dirty="0"/>
              <a:t>JOINT-FR</a:t>
            </a:r>
          </a:p>
          <a:p>
            <a:r>
              <a:rPr lang="en-US" sz="1400" dirty="0"/>
              <a:t>CITATION</a:t>
            </a:r>
          </a:p>
          <a:p>
            <a:pPr lvl="1"/>
            <a:r>
              <a:rPr lang="en-US" sz="1400" dirty="0"/>
              <a:t>Nuclear reactor core analysis code system</a:t>
            </a:r>
          </a:p>
          <a:p>
            <a:pPr lvl="1"/>
            <a:r>
              <a:rPr lang="en-US" sz="1400" dirty="0"/>
              <a:t>Neutron diffusion theory</a:t>
            </a:r>
          </a:p>
          <a:p>
            <a:pPr lvl="1"/>
            <a:r>
              <a:rPr lang="en-US" sz="1400" dirty="0"/>
              <a:t>Two-dimensional RZ diffusion theory</a:t>
            </a:r>
          </a:p>
          <a:p>
            <a:pPr lvl="1"/>
            <a:r>
              <a:rPr lang="en-US" sz="1400" dirty="0"/>
              <a:t>Depletion Chain</a:t>
            </a:r>
          </a:p>
          <a:p>
            <a:pPr lvl="1"/>
            <a:r>
              <a:rPr lang="en-US" sz="1400" dirty="0"/>
              <a:t>Multi-cycle analysis</a:t>
            </a:r>
          </a:p>
        </p:txBody>
      </p:sp>
      <p:pic>
        <p:nvPicPr>
          <p:cNvPr id="4" name="Picture 3" descr="A screenshot of a cell phone&#10;&#10;Description generated with very high confidence">
            <a:extLst>
              <a:ext uri="{FF2B5EF4-FFF2-40B4-BE49-F238E27FC236}">
                <a16:creationId xmlns:a16="http://schemas.microsoft.com/office/drawing/2014/main" id="{4C332341-D341-4DEC-A186-B252ADEB7A20}"/>
              </a:ext>
            </a:extLst>
          </p:cNvPr>
          <p:cNvPicPr>
            <a:picLocks noChangeAspect="1"/>
          </p:cNvPicPr>
          <p:nvPr/>
        </p:nvPicPr>
        <p:blipFill rotWithShape="1">
          <a:blip r:embed="rId3">
            <a:extLst>
              <a:ext uri="{28A0092B-C50C-407E-A947-70E740481C1C}">
                <a14:useLocalDpi xmlns:a14="http://schemas.microsoft.com/office/drawing/2010/main" val="0"/>
              </a:ext>
            </a:extLst>
          </a:blip>
          <a:srcRect l="1441" r="1843" b="2"/>
          <a:stretch/>
        </p:blipFill>
        <p:spPr>
          <a:xfrm>
            <a:off x="4636008" y="640082"/>
            <a:ext cx="6916329" cy="5577837"/>
          </a:xfrm>
          <a:prstGeom prst="rect">
            <a:avLst/>
          </a:prstGeom>
          <a:effectLst/>
        </p:spPr>
      </p:pic>
      <p:sp>
        <p:nvSpPr>
          <p:cNvPr id="6" name="Rectangle 5">
            <a:extLst>
              <a:ext uri="{FF2B5EF4-FFF2-40B4-BE49-F238E27FC236}">
                <a16:creationId xmlns:a16="http://schemas.microsoft.com/office/drawing/2014/main" id="{B17256A0-8C21-440E-93CC-4CB1911C5E7A}"/>
              </a:ext>
            </a:extLst>
          </p:cNvPr>
          <p:cNvSpPr/>
          <p:nvPr/>
        </p:nvSpPr>
        <p:spPr>
          <a:xfrm>
            <a:off x="9698112" y="6446044"/>
            <a:ext cx="2493888" cy="369332"/>
          </a:xfrm>
          <a:prstGeom prst="rect">
            <a:avLst/>
          </a:prstGeom>
        </p:spPr>
        <p:txBody>
          <a:bodyPr wrap="none">
            <a:spAutoFit/>
          </a:bodyPr>
          <a:lstStyle/>
          <a:p>
            <a:r>
              <a:rPr lang="en-US" dirty="0"/>
              <a:t>(Naganuma et al., 2005).</a:t>
            </a:r>
          </a:p>
        </p:txBody>
      </p:sp>
      <p:pic>
        <p:nvPicPr>
          <p:cNvPr id="5" name="Picture 4">
            <a:extLst>
              <a:ext uri="{FF2B5EF4-FFF2-40B4-BE49-F238E27FC236}">
                <a16:creationId xmlns:a16="http://schemas.microsoft.com/office/drawing/2014/main" id="{E56664F5-E048-4BA0-84C3-C1679BCA2F68}"/>
              </a:ext>
            </a:extLst>
          </p:cNvPr>
          <p:cNvPicPr>
            <a:picLocks noChangeAspect="1"/>
          </p:cNvPicPr>
          <p:nvPr/>
        </p:nvPicPr>
        <p:blipFill>
          <a:blip r:embed="rId4"/>
          <a:stretch>
            <a:fillRect/>
          </a:stretch>
        </p:blipFill>
        <p:spPr>
          <a:xfrm>
            <a:off x="4427912" y="511477"/>
            <a:ext cx="7445645" cy="5835046"/>
          </a:xfrm>
          <a:prstGeom prst="rect">
            <a:avLst/>
          </a:prstGeom>
        </p:spPr>
      </p:pic>
    </p:spTree>
    <p:extLst>
      <p:ext uri="{BB962C8B-B14F-4D97-AF65-F5344CB8AC3E}">
        <p14:creationId xmlns:p14="http://schemas.microsoft.com/office/powerpoint/2010/main" val="42132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7AFD-49F8-421A-86E4-1ECD94976953}"/>
              </a:ext>
            </a:extLst>
          </p:cNvPr>
          <p:cNvSpPr>
            <a:spLocks noGrp="1"/>
          </p:cNvSpPr>
          <p:nvPr>
            <p:ph type="title"/>
          </p:nvPr>
        </p:nvSpPr>
        <p:spPr/>
        <p:txBody>
          <a:bodyPr/>
          <a:lstStyle/>
          <a:p>
            <a:r>
              <a:rPr lang="en-US" dirty="0"/>
              <a:t>Decay Chain</a:t>
            </a:r>
          </a:p>
        </p:txBody>
      </p:sp>
      <p:pic>
        <p:nvPicPr>
          <p:cNvPr id="14" name="Picture 13">
            <a:extLst>
              <a:ext uri="{FF2B5EF4-FFF2-40B4-BE49-F238E27FC236}">
                <a16:creationId xmlns:a16="http://schemas.microsoft.com/office/drawing/2014/main" id="{133935F0-AE43-471F-91E5-C656DFC01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44" y="1421831"/>
            <a:ext cx="9109927" cy="5436169"/>
          </a:xfrm>
          <a:prstGeom prst="rect">
            <a:avLst/>
          </a:prstGeom>
        </p:spPr>
      </p:pic>
      <p:sp>
        <p:nvSpPr>
          <p:cNvPr id="5" name="Rectangle 4">
            <a:extLst>
              <a:ext uri="{FF2B5EF4-FFF2-40B4-BE49-F238E27FC236}">
                <a16:creationId xmlns:a16="http://schemas.microsoft.com/office/drawing/2014/main" id="{77E338EE-89BC-42D9-81F5-561373E2D84E}"/>
              </a:ext>
            </a:extLst>
          </p:cNvPr>
          <p:cNvSpPr/>
          <p:nvPr/>
        </p:nvSpPr>
        <p:spPr>
          <a:xfrm>
            <a:off x="10100017" y="94734"/>
            <a:ext cx="2091983" cy="369332"/>
          </a:xfrm>
          <a:prstGeom prst="rect">
            <a:avLst/>
          </a:prstGeom>
        </p:spPr>
        <p:txBody>
          <a:bodyPr wrap="none">
            <a:spAutoFit/>
          </a:bodyPr>
          <a:lstStyle/>
          <a:p>
            <a:r>
              <a:rPr lang="en-US" dirty="0"/>
              <a:t>(Meiliza et al., 2008)</a:t>
            </a:r>
          </a:p>
        </p:txBody>
      </p:sp>
    </p:spTree>
    <p:extLst>
      <p:ext uri="{BB962C8B-B14F-4D97-AF65-F5344CB8AC3E}">
        <p14:creationId xmlns:p14="http://schemas.microsoft.com/office/powerpoint/2010/main" val="4083143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D0DF-2A49-4070-B39A-2C855D098CD7}"/>
              </a:ext>
            </a:extLst>
          </p:cNvPr>
          <p:cNvSpPr>
            <a:spLocks noGrp="1"/>
          </p:cNvSpPr>
          <p:nvPr>
            <p:ph type="title"/>
          </p:nvPr>
        </p:nvSpPr>
        <p:spPr/>
        <p:txBody>
          <a:bodyPr/>
          <a:lstStyle/>
          <a:p>
            <a:r>
              <a:rPr lang="en-US" dirty="0"/>
              <a:t>Pu-239 Isotopic Fraction remains high throughout cycle</a:t>
            </a:r>
          </a:p>
        </p:txBody>
      </p:sp>
      <p:graphicFrame>
        <p:nvGraphicFramePr>
          <p:cNvPr id="4" name="Chart 3">
            <a:extLst>
              <a:ext uri="{FF2B5EF4-FFF2-40B4-BE49-F238E27FC236}">
                <a16:creationId xmlns:a16="http://schemas.microsoft.com/office/drawing/2014/main" id="{33FFC65F-F2AE-4931-B712-D5CD1214019A}"/>
              </a:ext>
            </a:extLst>
          </p:cNvPr>
          <p:cNvGraphicFramePr>
            <a:graphicFrameLocks/>
          </p:cNvGraphicFramePr>
          <p:nvPr>
            <p:extLst>
              <p:ext uri="{D42A27DB-BD31-4B8C-83A1-F6EECF244321}">
                <p14:modId xmlns:p14="http://schemas.microsoft.com/office/powerpoint/2010/main" val="1837575134"/>
              </p:ext>
            </p:extLst>
          </p:nvPr>
        </p:nvGraphicFramePr>
        <p:xfrm>
          <a:off x="1898876" y="1821452"/>
          <a:ext cx="8394247" cy="50365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52639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CAA35-7112-45EE-AEFA-4C06475596BA}"/>
              </a:ext>
            </a:extLst>
          </p:cNvPr>
          <p:cNvSpPr>
            <a:spLocks noGrp="1"/>
          </p:cNvSpPr>
          <p:nvPr>
            <p:ph type="title"/>
          </p:nvPr>
        </p:nvSpPr>
        <p:spPr>
          <a:xfrm>
            <a:off x="838200" y="253848"/>
            <a:ext cx="10515600" cy="1325563"/>
          </a:xfrm>
        </p:spPr>
        <p:txBody>
          <a:bodyPr/>
          <a:lstStyle/>
          <a:p>
            <a:r>
              <a:rPr lang="en-US" dirty="0"/>
              <a:t>Spontaneous Fission Rate Strategy (Pu-240)</a:t>
            </a:r>
          </a:p>
        </p:txBody>
      </p:sp>
      <p:graphicFrame>
        <p:nvGraphicFramePr>
          <p:cNvPr id="5" name="Chart 4">
            <a:extLst>
              <a:ext uri="{FF2B5EF4-FFF2-40B4-BE49-F238E27FC236}">
                <a16:creationId xmlns:a16="http://schemas.microsoft.com/office/drawing/2014/main" id="{14E2A7A4-EA7C-4585-A33B-EDB66634D8E3}"/>
              </a:ext>
            </a:extLst>
          </p:cNvPr>
          <p:cNvGraphicFramePr>
            <a:graphicFrameLocks/>
          </p:cNvGraphicFramePr>
          <p:nvPr>
            <p:extLst>
              <p:ext uri="{D42A27DB-BD31-4B8C-83A1-F6EECF244321}">
                <p14:modId xmlns:p14="http://schemas.microsoft.com/office/powerpoint/2010/main" val="3359675504"/>
              </p:ext>
            </p:extLst>
          </p:nvPr>
        </p:nvGraphicFramePr>
        <p:xfrm>
          <a:off x="1569962" y="1391262"/>
          <a:ext cx="9052076" cy="54667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77141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0B4-0E52-43D7-99E2-B19B76D96D31}"/>
              </a:ext>
            </a:extLst>
          </p:cNvPr>
          <p:cNvSpPr>
            <a:spLocks noGrp="1"/>
          </p:cNvSpPr>
          <p:nvPr>
            <p:ph type="title"/>
          </p:nvPr>
        </p:nvSpPr>
        <p:spPr>
          <a:xfrm>
            <a:off x="838200" y="215145"/>
            <a:ext cx="10515600" cy="1325563"/>
          </a:xfrm>
        </p:spPr>
        <p:txBody>
          <a:bodyPr/>
          <a:lstStyle/>
          <a:p>
            <a:r>
              <a:rPr lang="en-US" dirty="0"/>
              <a:t>Decay Heat Isotopic Barrier Strategy (Pu-238)</a:t>
            </a:r>
          </a:p>
        </p:txBody>
      </p:sp>
      <p:graphicFrame>
        <p:nvGraphicFramePr>
          <p:cNvPr id="5" name="Chart 4">
            <a:extLst>
              <a:ext uri="{FF2B5EF4-FFF2-40B4-BE49-F238E27FC236}">
                <a16:creationId xmlns:a16="http://schemas.microsoft.com/office/drawing/2014/main" id="{B4E728B8-3278-4E52-AC2D-BFC2D6A53C19}"/>
              </a:ext>
            </a:extLst>
          </p:cNvPr>
          <p:cNvGraphicFramePr>
            <a:graphicFrameLocks/>
          </p:cNvGraphicFramePr>
          <p:nvPr>
            <p:extLst>
              <p:ext uri="{D42A27DB-BD31-4B8C-83A1-F6EECF244321}">
                <p14:modId xmlns:p14="http://schemas.microsoft.com/office/powerpoint/2010/main" val="4035905860"/>
              </p:ext>
            </p:extLst>
          </p:nvPr>
        </p:nvGraphicFramePr>
        <p:xfrm>
          <a:off x="1383996" y="1294131"/>
          <a:ext cx="9273115" cy="55638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84252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B617B-906A-40E2-A3B7-C3D396241A63}"/>
              </a:ext>
            </a:extLst>
          </p:cNvPr>
          <p:cNvSpPr>
            <a:spLocks noGrp="1"/>
          </p:cNvSpPr>
          <p:nvPr>
            <p:ph type="title"/>
          </p:nvPr>
        </p:nvSpPr>
        <p:spPr>
          <a:xfrm>
            <a:off x="180789" y="309985"/>
            <a:ext cx="10515600" cy="1325563"/>
          </a:xfrm>
        </p:spPr>
        <p:txBody>
          <a:bodyPr/>
          <a:lstStyle/>
          <a:p>
            <a:r>
              <a:rPr lang="en-US" dirty="0"/>
              <a:t>Initial Reactivity is mostly unchanged</a:t>
            </a:r>
          </a:p>
        </p:txBody>
      </p:sp>
      <p:graphicFrame>
        <p:nvGraphicFramePr>
          <p:cNvPr id="4" name="Chart 3">
            <a:extLst>
              <a:ext uri="{FF2B5EF4-FFF2-40B4-BE49-F238E27FC236}">
                <a16:creationId xmlns:a16="http://schemas.microsoft.com/office/drawing/2014/main" id="{8D3D14A6-3416-41B0-B5DB-C3C1853709DC}"/>
              </a:ext>
            </a:extLst>
          </p:cNvPr>
          <p:cNvGraphicFramePr>
            <a:graphicFrameLocks/>
          </p:cNvGraphicFramePr>
          <p:nvPr>
            <p:extLst>
              <p:ext uri="{D42A27DB-BD31-4B8C-83A1-F6EECF244321}">
                <p14:modId xmlns:p14="http://schemas.microsoft.com/office/powerpoint/2010/main" val="553309171"/>
              </p:ext>
            </p:extLst>
          </p:nvPr>
        </p:nvGraphicFramePr>
        <p:xfrm>
          <a:off x="0" y="1299960"/>
          <a:ext cx="8558448" cy="51350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43744DDB-D789-477F-9080-D2D78A281B1A}"/>
              </a:ext>
            </a:extLst>
          </p:cNvPr>
          <p:cNvGraphicFramePr>
            <a:graphicFrameLocks noGrp="1"/>
          </p:cNvGraphicFramePr>
          <p:nvPr>
            <p:extLst>
              <p:ext uri="{D42A27DB-BD31-4B8C-83A1-F6EECF244321}">
                <p14:modId xmlns:p14="http://schemas.microsoft.com/office/powerpoint/2010/main" val="1347692454"/>
              </p:ext>
            </p:extLst>
          </p:nvPr>
        </p:nvGraphicFramePr>
        <p:xfrm>
          <a:off x="8816362" y="1723072"/>
          <a:ext cx="3038521" cy="1408767"/>
        </p:xfrm>
        <a:graphic>
          <a:graphicData uri="http://schemas.openxmlformats.org/drawingml/2006/table">
            <a:tbl>
              <a:tblPr/>
              <a:tblGrid>
                <a:gridCol w="1072419">
                  <a:extLst>
                    <a:ext uri="{9D8B030D-6E8A-4147-A177-3AD203B41FA5}">
                      <a16:colId xmlns:a16="http://schemas.microsoft.com/office/drawing/2014/main" val="1536122113"/>
                    </a:ext>
                  </a:extLst>
                </a:gridCol>
                <a:gridCol w="1007424">
                  <a:extLst>
                    <a:ext uri="{9D8B030D-6E8A-4147-A177-3AD203B41FA5}">
                      <a16:colId xmlns:a16="http://schemas.microsoft.com/office/drawing/2014/main" val="570059824"/>
                    </a:ext>
                  </a:extLst>
                </a:gridCol>
                <a:gridCol w="958678">
                  <a:extLst>
                    <a:ext uri="{9D8B030D-6E8A-4147-A177-3AD203B41FA5}">
                      <a16:colId xmlns:a16="http://schemas.microsoft.com/office/drawing/2014/main" val="698762517"/>
                    </a:ext>
                  </a:extLst>
                </a:gridCol>
              </a:tblGrid>
              <a:tr h="238857">
                <a:tc>
                  <a:txBody>
                    <a:bodyPr/>
                    <a:lstStyle/>
                    <a:p>
                      <a:pPr algn="ctr" fontAlgn="b"/>
                      <a:r>
                        <a:rPr lang="en-US" sz="1400" b="1" i="0" u="none" strike="noStrike" dirty="0">
                          <a:solidFill>
                            <a:srgbClr val="000000"/>
                          </a:solidFill>
                          <a:effectLst/>
                          <a:latin typeface="Calibri" panose="020F0502020204030204" pitchFamily="34" charset="0"/>
                        </a:rPr>
                        <a:t>Case</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Initial K-eff</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Calibri" panose="020F0502020204030204" pitchFamily="34" charset="0"/>
                        </a:rPr>
                        <a:t>Change (%)</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081456"/>
                  </a:ext>
                </a:extLst>
              </a:tr>
              <a:tr h="233982">
                <a:tc>
                  <a:txBody>
                    <a:bodyPr/>
                    <a:lstStyle/>
                    <a:p>
                      <a:pPr algn="ctr" fontAlgn="b"/>
                      <a:r>
                        <a:rPr lang="en-US" sz="1400" b="0" i="0" u="none" strike="noStrike" dirty="0">
                          <a:solidFill>
                            <a:srgbClr val="000000"/>
                          </a:solidFill>
                          <a:effectLst/>
                          <a:latin typeface="Calibri" panose="020F0502020204030204" pitchFamily="34" charset="0"/>
                        </a:rPr>
                        <a:t>REF</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1.0471084</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28659942"/>
                  </a:ext>
                </a:extLst>
              </a:tr>
              <a:tr h="233982">
                <a:tc>
                  <a:txBody>
                    <a:bodyPr/>
                    <a:lstStyle/>
                    <a:p>
                      <a:pPr algn="ctr" fontAlgn="b"/>
                      <a:r>
                        <a:rPr lang="en-US" sz="1400" b="0" i="0" u="none" strike="noStrike" dirty="0">
                          <a:solidFill>
                            <a:srgbClr val="000000"/>
                          </a:solidFill>
                          <a:effectLst/>
                          <a:latin typeface="Calibri" panose="020F0502020204030204" pitchFamily="34" charset="0"/>
                        </a:rPr>
                        <a:t>No Blanket</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1.0459388</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0.11</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201353074"/>
                  </a:ext>
                </a:extLst>
              </a:tr>
              <a:tr h="233982">
                <a:tc>
                  <a:txBody>
                    <a:bodyPr/>
                    <a:lstStyle/>
                    <a:p>
                      <a:pPr algn="ctr" fontAlgn="b"/>
                      <a:r>
                        <a:rPr lang="en-US" sz="1400" b="0" i="0" u="none" strike="noStrike" dirty="0">
                          <a:solidFill>
                            <a:srgbClr val="000000"/>
                          </a:solidFill>
                          <a:effectLst/>
                          <a:latin typeface="Calibri" panose="020F0502020204030204" pitchFamily="34" charset="0"/>
                        </a:rPr>
                        <a:t>Pu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1.0539622</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-0.77</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3118731936"/>
                  </a:ext>
                </a:extLst>
              </a:tr>
              <a:tr h="233982">
                <a:tc>
                  <a:txBody>
                    <a:bodyPr/>
                    <a:lstStyle/>
                    <a:p>
                      <a:pPr algn="ctr" fontAlgn="b"/>
                      <a:r>
                        <a:rPr lang="en-US" sz="1400" b="0" i="0" u="none" strike="noStrike" dirty="0">
                          <a:solidFill>
                            <a:srgbClr val="000000"/>
                          </a:solidFill>
                          <a:effectLst/>
                          <a:latin typeface="Calibri" panose="020F0502020204030204" pitchFamily="34" charset="0"/>
                        </a:rPr>
                        <a:t>MA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1.0463084</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0.73</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2227926291"/>
                  </a:ext>
                </a:extLst>
              </a:tr>
              <a:tr h="233982">
                <a:tc>
                  <a:txBody>
                    <a:bodyPr/>
                    <a:lstStyle/>
                    <a:p>
                      <a:pPr algn="ctr" fontAlgn="b"/>
                      <a:r>
                        <a:rPr lang="en-US" sz="1400" b="0" i="0" u="none" strike="noStrike" dirty="0">
                          <a:solidFill>
                            <a:srgbClr val="000000"/>
                          </a:solidFill>
                          <a:effectLst/>
                          <a:latin typeface="Calibri" panose="020F0502020204030204" pitchFamily="34" charset="0"/>
                        </a:rPr>
                        <a:t>PuMA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1.0510942</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-0.46</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904628701"/>
                  </a:ext>
                </a:extLst>
              </a:tr>
            </a:tbl>
          </a:graphicData>
        </a:graphic>
      </p:graphicFrame>
      <p:graphicFrame>
        <p:nvGraphicFramePr>
          <p:cNvPr id="7" name="Table 6">
            <a:extLst>
              <a:ext uri="{FF2B5EF4-FFF2-40B4-BE49-F238E27FC236}">
                <a16:creationId xmlns:a16="http://schemas.microsoft.com/office/drawing/2014/main" id="{91A2A6CE-14C2-4091-B309-7BF789D123DB}"/>
              </a:ext>
            </a:extLst>
          </p:cNvPr>
          <p:cNvGraphicFramePr>
            <a:graphicFrameLocks noGrp="1"/>
          </p:cNvGraphicFramePr>
          <p:nvPr>
            <p:extLst>
              <p:ext uri="{D42A27DB-BD31-4B8C-83A1-F6EECF244321}">
                <p14:modId xmlns:p14="http://schemas.microsoft.com/office/powerpoint/2010/main" val="4015328370"/>
              </p:ext>
            </p:extLst>
          </p:nvPr>
        </p:nvGraphicFramePr>
        <p:xfrm>
          <a:off x="8816361" y="3415553"/>
          <a:ext cx="3038515" cy="1408767"/>
        </p:xfrm>
        <a:graphic>
          <a:graphicData uri="http://schemas.openxmlformats.org/drawingml/2006/table">
            <a:tbl>
              <a:tblPr/>
              <a:tblGrid>
                <a:gridCol w="1072417">
                  <a:extLst>
                    <a:ext uri="{9D8B030D-6E8A-4147-A177-3AD203B41FA5}">
                      <a16:colId xmlns:a16="http://schemas.microsoft.com/office/drawing/2014/main" val="1783856662"/>
                    </a:ext>
                  </a:extLst>
                </a:gridCol>
                <a:gridCol w="1007422">
                  <a:extLst>
                    <a:ext uri="{9D8B030D-6E8A-4147-A177-3AD203B41FA5}">
                      <a16:colId xmlns:a16="http://schemas.microsoft.com/office/drawing/2014/main" val="2299665284"/>
                    </a:ext>
                  </a:extLst>
                </a:gridCol>
                <a:gridCol w="958676">
                  <a:extLst>
                    <a:ext uri="{9D8B030D-6E8A-4147-A177-3AD203B41FA5}">
                      <a16:colId xmlns:a16="http://schemas.microsoft.com/office/drawing/2014/main" val="42902864"/>
                    </a:ext>
                  </a:extLst>
                </a:gridCol>
              </a:tblGrid>
              <a:tr h="238857">
                <a:tc>
                  <a:txBody>
                    <a:bodyPr/>
                    <a:lstStyle/>
                    <a:p>
                      <a:pPr algn="ctr" fontAlgn="b"/>
                      <a:r>
                        <a:rPr lang="en-US" sz="1400" b="1" i="0" u="none" strike="noStrike">
                          <a:solidFill>
                            <a:srgbClr val="000000"/>
                          </a:solidFill>
                          <a:effectLst/>
                          <a:latin typeface="Calibri" panose="020F0502020204030204" pitchFamily="34" charset="0"/>
                        </a:rPr>
                        <a:t>Case</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VRC</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Change (%)</a:t>
                      </a:r>
                    </a:p>
                  </a:txBody>
                  <a:tcPr marL="4875" marR="4875" marT="487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2837028"/>
                  </a:ext>
                </a:extLst>
              </a:tr>
              <a:tr h="233982">
                <a:tc>
                  <a:txBody>
                    <a:bodyPr/>
                    <a:lstStyle/>
                    <a:p>
                      <a:pPr algn="ctr" fontAlgn="b"/>
                      <a:r>
                        <a:rPr lang="en-US" sz="1400" b="0" i="0" u="none" strike="noStrike">
                          <a:solidFill>
                            <a:srgbClr val="000000"/>
                          </a:solidFill>
                          <a:effectLst/>
                          <a:latin typeface="Calibri" panose="020F0502020204030204" pitchFamily="34" charset="0"/>
                        </a:rPr>
                        <a:t>REF</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0.00022537</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a:t>
                      </a:r>
                    </a:p>
                  </a:txBody>
                  <a:tcPr marL="4875" marR="4875" marT="487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511173834"/>
                  </a:ext>
                </a:extLst>
              </a:tr>
              <a:tr h="233982">
                <a:tc>
                  <a:txBody>
                    <a:bodyPr/>
                    <a:lstStyle/>
                    <a:p>
                      <a:pPr algn="ctr" fontAlgn="b"/>
                      <a:r>
                        <a:rPr lang="en-US" sz="1400" b="0" i="0" u="none" strike="noStrike">
                          <a:solidFill>
                            <a:srgbClr val="000000"/>
                          </a:solidFill>
                          <a:effectLst/>
                          <a:latin typeface="Calibri" panose="020F0502020204030204" pitchFamily="34" charset="0"/>
                        </a:rPr>
                        <a:t>No Blanket</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0.00021632</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-4.02</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401955552"/>
                  </a:ext>
                </a:extLst>
              </a:tr>
              <a:tr h="233982">
                <a:tc>
                  <a:txBody>
                    <a:bodyPr/>
                    <a:lstStyle/>
                    <a:p>
                      <a:pPr algn="ctr" fontAlgn="b"/>
                      <a:r>
                        <a:rPr lang="en-US" sz="1400" b="0" i="0" u="none" strike="noStrike">
                          <a:solidFill>
                            <a:srgbClr val="000000"/>
                          </a:solidFill>
                          <a:effectLst/>
                          <a:latin typeface="Calibri" panose="020F0502020204030204" pitchFamily="34" charset="0"/>
                        </a:rPr>
                        <a:t>Pu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0.00023405</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8.20</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2848601850"/>
                  </a:ext>
                </a:extLst>
              </a:tr>
              <a:tr h="233982">
                <a:tc>
                  <a:txBody>
                    <a:bodyPr/>
                    <a:lstStyle/>
                    <a:p>
                      <a:pPr algn="ctr" fontAlgn="b"/>
                      <a:r>
                        <a:rPr lang="en-US" sz="1400" b="0" i="0" u="none" strike="noStrike">
                          <a:solidFill>
                            <a:srgbClr val="000000"/>
                          </a:solidFill>
                          <a:effectLst/>
                          <a:latin typeface="Calibri" panose="020F0502020204030204" pitchFamily="34" charset="0"/>
                        </a:rPr>
                        <a:t>MA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0.00022602</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-3.43</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1697153354"/>
                  </a:ext>
                </a:extLst>
              </a:tr>
              <a:tr h="233982">
                <a:tc>
                  <a:txBody>
                    <a:bodyPr/>
                    <a:lstStyle/>
                    <a:p>
                      <a:pPr algn="ctr" fontAlgn="b"/>
                      <a:r>
                        <a:rPr lang="en-US" sz="1400" b="0" i="0" u="none" strike="noStrike">
                          <a:solidFill>
                            <a:srgbClr val="000000"/>
                          </a:solidFill>
                          <a:effectLst/>
                          <a:latin typeface="Calibri" panose="020F0502020204030204" pitchFamily="34" charset="0"/>
                        </a:rPr>
                        <a:t>PuMA loading</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0.00023156</a:t>
                      </a:r>
                    </a:p>
                  </a:txBody>
                  <a:tcPr marL="4875" marR="4875" marT="4875" marB="0" anchor="b">
                    <a:lnL>
                      <a:noFill/>
                    </a:lnL>
                    <a:lnR>
                      <a:noFill/>
                    </a:lnR>
                    <a:lnT>
                      <a:noFill/>
                    </a:lnT>
                    <a:lnB>
                      <a:noFill/>
                    </a:lnB>
                    <a:solidFill>
                      <a:srgbClr val="FFFFFF"/>
                    </a:solidFill>
                  </a:tcPr>
                </a:tc>
                <a:tc>
                  <a:txBody>
                    <a:bodyPr/>
                    <a:lstStyle/>
                    <a:p>
                      <a:pPr algn="ctr" fontAlgn="b"/>
                      <a:r>
                        <a:rPr lang="en-US" sz="1400" b="0" i="0" u="none" strike="noStrike" dirty="0">
                          <a:solidFill>
                            <a:srgbClr val="000000"/>
                          </a:solidFill>
                          <a:effectLst/>
                          <a:latin typeface="Calibri" panose="020F0502020204030204" pitchFamily="34" charset="0"/>
                        </a:rPr>
                        <a:t>2.45</a:t>
                      </a:r>
                    </a:p>
                  </a:txBody>
                  <a:tcPr marL="4875" marR="4875" marT="4875" marB="0" anchor="b">
                    <a:lnL>
                      <a:noFill/>
                    </a:lnL>
                    <a:lnR>
                      <a:noFill/>
                    </a:lnR>
                    <a:lnT>
                      <a:noFill/>
                    </a:lnT>
                    <a:lnB>
                      <a:noFill/>
                    </a:lnB>
                    <a:solidFill>
                      <a:srgbClr val="FFFFFF"/>
                    </a:solidFill>
                  </a:tcPr>
                </a:tc>
                <a:extLst>
                  <a:ext uri="{0D108BD9-81ED-4DB2-BD59-A6C34878D82A}">
                    <a16:rowId xmlns:a16="http://schemas.microsoft.com/office/drawing/2014/main" val="577519411"/>
                  </a:ext>
                </a:extLst>
              </a:tr>
            </a:tbl>
          </a:graphicData>
        </a:graphic>
      </p:graphicFrame>
    </p:spTree>
    <p:extLst>
      <p:ext uri="{BB962C8B-B14F-4D97-AF65-F5344CB8AC3E}">
        <p14:creationId xmlns:p14="http://schemas.microsoft.com/office/powerpoint/2010/main" val="1066866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A58C-37DC-4CD8-8E55-CF535CEB4A5C}"/>
              </a:ext>
            </a:extLst>
          </p:cNvPr>
          <p:cNvSpPr>
            <a:spLocks noGrp="1"/>
          </p:cNvSpPr>
          <p:nvPr>
            <p:ph type="title"/>
          </p:nvPr>
        </p:nvSpPr>
        <p:spPr/>
        <p:txBody>
          <a:bodyPr/>
          <a:lstStyle/>
          <a:p>
            <a:r>
              <a:rPr lang="en-US" dirty="0"/>
              <a:t>Void Reactivity Coefficient</a:t>
            </a:r>
          </a:p>
        </p:txBody>
      </p:sp>
      <p:graphicFrame>
        <p:nvGraphicFramePr>
          <p:cNvPr id="4" name="Chart 3">
            <a:extLst>
              <a:ext uri="{FF2B5EF4-FFF2-40B4-BE49-F238E27FC236}">
                <a16:creationId xmlns:a16="http://schemas.microsoft.com/office/drawing/2014/main" id="{942B78C1-B574-41CC-B492-EA690C604E4A}"/>
              </a:ext>
            </a:extLst>
          </p:cNvPr>
          <p:cNvGraphicFramePr>
            <a:graphicFrameLocks/>
          </p:cNvGraphicFramePr>
          <p:nvPr>
            <p:extLst>
              <p:ext uri="{D42A27DB-BD31-4B8C-83A1-F6EECF244321}">
                <p14:modId xmlns:p14="http://schemas.microsoft.com/office/powerpoint/2010/main" val="3353900501"/>
              </p:ext>
            </p:extLst>
          </p:nvPr>
        </p:nvGraphicFramePr>
        <p:xfrm>
          <a:off x="1822684" y="1690688"/>
          <a:ext cx="8546632" cy="51279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Table 6">
            <a:extLst>
              <a:ext uri="{FF2B5EF4-FFF2-40B4-BE49-F238E27FC236}">
                <a16:creationId xmlns:a16="http://schemas.microsoft.com/office/drawing/2014/main" id="{B911E495-513B-4310-A8BB-17CA52CBD75D}"/>
              </a:ext>
            </a:extLst>
          </p:cNvPr>
          <p:cNvGraphicFramePr>
            <a:graphicFrameLocks noGrp="1"/>
          </p:cNvGraphicFramePr>
          <p:nvPr>
            <p:extLst>
              <p:ext uri="{D42A27DB-BD31-4B8C-83A1-F6EECF244321}">
                <p14:modId xmlns:p14="http://schemas.microsoft.com/office/powerpoint/2010/main" val="1685332778"/>
              </p:ext>
            </p:extLst>
          </p:nvPr>
        </p:nvGraphicFramePr>
        <p:xfrm>
          <a:off x="8599634" y="212159"/>
          <a:ext cx="3000049" cy="1631493"/>
        </p:xfrm>
        <a:graphic>
          <a:graphicData uri="http://schemas.openxmlformats.org/drawingml/2006/table">
            <a:tbl>
              <a:tblPr/>
              <a:tblGrid>
                <a:gridCol w="1058841">
                  <a:extLst>
                    <a:ext uri="{9D8B030D-6E8A-4147-A177-3AD203B41FA5}">
                      <a16:colId xmlns:a16="http://schemas.microsoft.com/office/drawing/2014/main" val="1047160187"/>
                    </a:ext>
                  </a:extLst>
                </a:gridCol>
                <a:gridCol w="994669">
                  <a:extLst>
                    <a:ext uri="{9D8B030D-6E8A-4147-A177-3AD203B41FA5}">
                      <a16:colId xmlns:a16="http://schemas.microsoft.com/office/drawing/2014/main" val="2888932890"/>
                    </a:ext>
                  </a:extLst>
                </a:gridCol>
                <a:gridCol w="946539">
                  <a:extLst>
                    <a:ext uri="{9D8B030D-6E8A-4147-A177-3AD203B41FA5}">
                      <a16:colId xmlns:a16="http://schemas.microsoft.com/office/drawing/2014/main" val="1399582755"/>
                    </a:ext>
                  </a:extLst>
                </a:gridCol>
              </a:tblGrid>
              <a:tr h="235833">
                <a:tc>
                  <a:txBody>
                    <a:bodyPr/>
                    <a:lstStyle/>
                    <a:p>
                      <a:pPr algn="ctr" fontAlgn="b"/>
                      <a:r>
                        <a:rPr lang="en-US" sz="1500" b="1" i="0" u="none" strike="noStrike" dirty="0">
                          <a:solidFill>
                            <a:srgbClr val="000000"/>
                          </a:solidFill>
                          <a:effectLst/>
                          <a:latin typeface="Calibri" panose="020F0502020204030204" pitchFamily="34" charset="0"/>
                        </a:rPr>
                        <a:t>Case</a:t>
                      </a:r>
                    </a:p>
                  </a:txBody>
                  <a:tcPr marL="4812" marR="4812" marT="481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Calibri" panose="020F0502020204030204" pitchFamily="34" charset="0"/>
                        </a:rPr>
                        <a:t>Mean VRC</a:t>
                      </a:r>
                    </a:p>
                  </a:txBody>
                  <a:tcPr marL="4812" marR="4812" marT="481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500" b="1" i="0" u="none" strike="noStrike" dirty="0">
                          <a:solidFill>
                            <a:srgbClr val="000000"/>
                          </a:solidFill>
                          <a:effectLst/>
                          <a:latin typeface="Calibri" panose="020F0502020204030204" pitchFamily="34" charset="0"/>
                        </a:rPr>
                        <a:t>Change (%)</a:t>
                      </a:r>
                    </a:p>
                  </a:txBody>
                  <a:tcPr marL="4812" marR="4812" marT="4812"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194504"/>
                  </a:ext>
                </a:extLst>
              </a:tr>
              <a:tr h="231019">
                <a:tc>
                  <a:txBody>
                    <a:bodyPr/>
                    <a:lstStyle/>
                    <a:p>
                      <a:pPr algn="ctr" fontAlgn="b"/>
                      <a:r>
                        <a:rPr lang="en-US" sz="1500" b="0" i="0" u="none" strike="noStrike" dirty="0">
                          <a:solidFill>
                            <a:srgbClr val="000000"/>
                          </a:solidFill>
                          <a:effectLst/>
                          <a:latin typeface="Calibri" panose="020F0502020204030204" pitchFamily="34" charset="0"/>
                        </a:rPr>
                        <a:t>REF</a:t>
                      </a:r>
                    </a:p>
                  </a:txBody>
                  <a:tcPr marL="4812" marR="4812" marT="4812"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0.00018349</a:t>
                      </a:r>
                    </a:p>
                  </a:txBody>
                  <a:tcPr marL="4812" marR="4812" marT="4812"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a:t>
                      </a:r>
                    </a:p>
                  </a:txBody>
                  <a:tcPr marL="4812" marR="4812" marT="4812"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633200999"/>
                  </a:ext>
                </a:extLst>
              </a:tr>
              <a:tr h="231019">
                <a:tc>
                  <a:txBody>
                    <a:bodyPr/>
                    <a:lstStyle/>
                    <a:p>
                      <a:pPr algn="ctr" fontAlgn="b"/>
                      <a:r>
                        <a:rPr lang="en-US" sz="1500" b="0" i="0" u="none" strike="noStrike" dirty="0">
                          <a:solidFill>
                            <a:srgbClr val="000000"/>
                          </a:solidFill>
                          <a:effectLst/>
                          <a:latin typeface="Calibri" panose="020F0502020204030204" pitchFamily="34" charset="0"/>
                        </a:rPr>
                        <a:t>No Blanket</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0.00016701</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-8.98</a:t>
                      </a:r>
                    </a:p>
                  </a:txBody>
                  <a:tcPr marL="4812" marR="4812" marT="4812" marB="0" anchor="b">
                    <a:lnL>
                      <a:noFill/>
                    </a:lnL>
                    <a:lnR>
                      <a:noFill/>
                    </a:lnR>
                    <a:lnT>
                      <a:noFill/>
                    </a:lnT>
                    <a:lnB>
                      <a:noFill/>
                    </a:lnB>
                    <a:solidFill>
                      <a:srgbClr val="FFFFFF"/>
                    </a:solidFill>
                  </a:tcPr>
                </a:tc>
                <a:extLst>
                  <a:ext uri="{0D108BD9-81ED-4DB2-BD59-A6C34878D82A}">
                    <a16:rowId xmlns:a16="http://schemas.microsoft.com/office/drawing/2014/main" val="874329475"/>
                  </a:ext>
                </a:extLst>
              </a:tr>
              <a:tr h="231019">
                <a:tc>
                  <a:txBody>
                    <a:bodyPr/>
                    <a:lstStyle/>
                    <a:p>
                      <a:pPr algn="ctr" fontAlgn="b"/>
                      <a:r>
                        <a:rPr lang="en-US" sz="1500" b="0" i="0" u="none" strike="noStrike" dirty="0">
                          <a:solidFill>
                            <a:srgbClr val="000000"/>
                          </a:solidFill>
                          <a:effectLst/>
                          <a:latin typeface="Calibri" panose="020F0502020204030204" pitchFamily="34" charset="0"/>
                        </a:rPr>
                        <a:t>Pu loading</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0.00019229</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15.14</a:t>
                      </a:r>
                    </a:p>
                  </a:txBody>
                  <a:tcPr marL="4812" marR="4812" marT="4812" marB="0" anchor="b">
                    <a:lnL>
                      <a:noFill/>
                    </a:lnL>
                    <a:lnR>
                      <a:noFill/>
                    </a:lnR>
                    <a:lnT>
                      <a:noFill/>
                    </a:lnT>
                    <a:lnB>
                      <a:noFill/>
                    </a:lnB>
                    <a:solidFill>
                      <a:srgbClr val="FFFFFF"/>
                    </a:solidFill>
                  </a:tcPr>
                </a:tc>
                <a:extLst>
                  <a:ext uri="{0D108BD9-81ED-4DB2-BD59-A6C34878D82A}">
                    <a16:rowId xmlns:a16="http://schemas.microsoft.com/office/drawing/2014/main" val="2805613686"/>
                  </a:ext>
                </a:extLst>
              </a:tr>
              <a:tr h="231019">
                <a:tc>
                  <a:txBody>
                    <a:bodyPr/>
                    <a:lstStyle/>
                    <a:p>
                      <a:pPr algn="ctr" fontAlgn="b"/>
                      <a:r>
                        <a:rPr lang="en-US" sz="1500" b="0" i="0" u="none" strike="noStrike" dirty="0">
                          <a:solidFill>
                            <a:srgbClr val="000000"/>
                          </a:solidFill>
                          <a:effectLst/>
                          <a:latin typeface="Calibri" panose="020F0502020204030204" pitchFamily="34" charset="0"/>
                        </a:rPr>
                        <a:t>MA loading</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0.00018735</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-2.57</a:t>
                      </a:r>
                    </a:p>
                  </a:txBody>
                  <a:tcPr marL="4812" marR="4812" marT="4812" marB="0" anchor="b">
                    <a:lnL>
                      <a:noFill/>
                    </a:lnL>
                    <a:lnR>
                      <a:noFill/>
                    </a:lnR>
                    <a:lnT>
                      <a:noFill/>
                    </a:lnT>
                    <a:lnB>
                      <a:noFill/>
                    </a:lnB>
                    <a:solidFill>
                      <a:srgbClr val="FFFFFF"/>
                    </a:solidFill>
                  </a:tcPr>
                </a:tc>
                <a:extLst>
                  <a:ext uri="{0D108BD9-81ED-4DB2-BD59-A6C34878D82A}">
                    <a16:rowId xmlns:a16="http://schemas.microsoft.com/office/drawing/2014/main" val="1117138926"/>
                  </a:ext>
                </a:extLst>
              </a:tr>
              <a:tr h="449465">
                <a:tc>
                  <a:txBody>
                    <a:bodyPr/>
                    <a:lstStyle/>
                    <a:p>
                      <a:pPr algn="ctr" fontAlgn="b"/>
                      <a:r>
                        <a:rPr lang="en-US" sz="1500" b="0" i="0" u="none" strike="noStrike" dirty="0">
                          <a:solidFill>
                            <a:srgbClr val="000000"/>
                          </a:solidFill>
                          <a:effectLst/>
                          <a:latin typeface="Calibri" panose="020F0502020204030204" pitchFamily="34" charset="0"/>
                        </a:rPr>
                        <a:t>PuMA loading</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0.00019091</a:t>
                      </a:r>
                    </a:p>
                  </a:txBody>
                  <a:tcPr marL="4812" marR="4812" marT="4812" marB="0" anchor="b">
                    <a:lnL>
                      <a:noFill/>
                    </a:lnL>
                    <a:lnR>
                      <a:noFill/>
                    </a:lnR>
                    <a:lnT>
                      <a:noFill/>
                    </a:lnT>
                    <a:lnB>
                      <a:noFill/>
                    </a:lnB>
                    <a:solidFill>
                      <a:srgbClr val="FFFFFF"/>
                    </a:solidFill>
                  </a:tcPr>
                </a:tc>
                <a:tc>
                  <a:txBody>
                    <a:bodyPr/>
                    <a:lstStyle/>
                    <a:p>
                      <a:pPr algn="ctr" fontAlgn="b"/>
                      <a:r>
                        <a:rPr lang="en-US" sz="1500" b="0" i="0" u="none" strike="noStrike" dirty="0">
                          <a:solidFill>
                            <a:srgbClr val="000000"/>
                          </a:solidFill>
                          <a:effectLst/>
                          <a:latin typeface="Calibri" panose="020F0502020204030204" pitchFamily="34" charset="0"/>
                        </a:rPr>
                        <a:t>1.90</a:t>
                      </a:r>
                    </a:p>
                  </a:txBody>
                  <a:tcPr marL="4812" marR="4812" marT="4812" marB="0" anchor="b">
                    <a:lnL>
                      <a:noFill/>
                    </a:lnL>
                    <a:lnR>
                      <a:noFill/>
                    </a:lnR>
                    <a:lnT>
                      <a:noFill/>
                    </a:lnT>
                    <a:lnB>
                      <a:noFill/>
                    </a:lnB>
                    <a:solidFill>
                      <a:srgbClr val="FFFFFF"/>
                    </a:solidFill>
                  </a:tcPr>
                </a:tc>
                <a:extLst>
                  <a:ext uri="{0D108BD9-81ED-4DB2-BD59-A6C34878D82A}">
                    <a16:rowId xmlns:a16="http://schemas.microsoft.com/office/drawing/2014/main" val="554181033"/>
                  </a:ext>
                </a:extLst>
              </a:tr>
            </a:tbl>
          </a:graphicData>
        </a:graphic>
      </p:graphicFrame>
      <mc:AlternateContent xmlns:mc="http://schemas.openxmlformats.org/markup-compatibility/2006" xmlns:a14="http://schemas.microsoft.com/office/drawing/2010/main">
        <mc:Choice Requires="a14">
          <p:sp>
            <p:nvSpPr>
              <p:cNvPr id="8" name="テキスト ボックス 26">
                <a:extLst>
                  <a:ext uri="{FF2B5EF4-FFF2-40B4-BE49-F238E27FC236}">
                    <a16:creationId xmlns:a16="http://schemas.microsoft.com/office/drawing/2014/main" id="{F85D9F98-265D-4272-8D21-0A730149F97E}"/>
                  </a:ext>
                </a:extLst>
              </p:cNvPr>
              <p:cNvSpPr txBox="1"/>
              <p:nvPr/>
            </p:nvSpPr>
            <p:spPr>
              <a:xfrm>
                <a:off x="838200" y="1320895"/>
                <a:ext cx="3765385" cy="297517"/>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nSpc>
                    <a:spcPts val="1600"/>
                  </a:lnSpc>
                </a:pPr>
                <a14:m>
                  <m:oMathPara xmlns:m="http://schemas.openxmlformats.org/officeDocument/2006/math">
                    <m:oMathParaPr>
                      <m:jc m:val="left"/>
                    </m:oMathParaPr>
                    <m:oMath xmlns:m="http://schemas.openxmlformats.org/officeDocument/2006/math">
                      <m:r>
                        <a:rPr lang="en-US" altLang="ja-JP" dirty="0" smtClean="0">
                          <a:latin typeface="Cambria Math"/>
                        </a:rPr>
                        <m:t>∗</m:t>
                      </m:r>
                      <m:r>
                        <m:rPr>
                          <m:sty m:val="p"/>
                        </m:rPr>
                        <a:rPr lang="en-US" altLang="ja-JP" b="0" i="0" dirty="0" smtClean="0">
                          <a:latin typeface="Cambria Math" panose="02040503050406030204" pitchFamily="18" charset="0"/>
                        </a:rPr>
                        <m:t>Void</m:t>
                      </m:r>
                      <m:r>
                        <a:rPr lang="en-US" altLang="ja-JP" b="0" i="0">
                          <a:latin typeface="Cambria Math" panose="02040503050406030204" pitchFamily="18" charset="0"/>
                        </a:rPr>
                        <m:t> </m:t>
                      </m:r>
                      <m:r>
                        <m:rPr>
                          <m:sty m:val="p"/>
                        </m:rPr>
                        <a:rPr lang="en-US" altLang="ja-JP" b="0" i="0">
                          <a:latin typeface="Cambria Math" panose="02040503050406030204" pitchFamily="18" charset="0"/>
                        </a:rPr>
                        <m:t>coefficient</m:t>
                      </m:r>
                      <m:r>
                        <a:rPr lang="en-US" altLang="ja-JP" b="0">
                          <a:latin typeface="Cambria Math" panose="02040503050406030204" pitchFamily="18" charset="0"/>
                        </a:rPr>
                        <m:t>=(</m:t>
                      </m:r>
                      <m:sSup>
                        <m:sSupPr>
                          <m:ctrlPr>
                            <a:rPr lang="ja-JP" altLang="ja-JP" i="1">
                              <a:latin typeface="Cambria Math" panose="02040503050406030204" pitchFamily="18" charset="0"/>
                            </a:rPr>
                          </m:ctrlPr>
                        </m:sSupPr>
                        <m:e>
                          <m:r>
                            <a:rPr lang="en-US" altLang="ja-JP" b="0" i="1">
                              <a:latin typeface="Cambria Math" panose="02040503050406030204" pitchFamily="18" charset="0"/>
                            </a:rPr>
                            <m:t>𝑘</m:t>
                          </m:r>
                        </m:e>
                        <m:sup>
                          <m:r>
                            <a:rPr lang="en-US" altLang="ja-JP" b="0" i="1">
                              <a:latin typeface="Cambria Math" panose="02040503050406030204" pitchFamily="18" charset="0"/>
                            </a:rPr>
                            <m:t>′</m:t>
                          </m:r>
                        </m:sup>
                      </m:sSup>
                      <m:r>
                        <a:rPr lang="en-US" altLang="ja-JP" b="0" i="1">
                          <a:latin typeface="Cambria Math" panose="02040503050406030204" pitchFamily="18" charset="0"/>
                        </a:rPr>
                        <m:t>−</m:t>
                      </m:r>
                      <m:r>
                        <a:rPr lang="en-US" altLang="ja-JP" b="0" i="1">
                          <a:latin typeface="Cambria Math" panose="02040503050406030204" pitchFamily="18" charset="0"/>
                        </a:rPr>
                        <m:t>𝑘</m:t>
                      </m:r>
                      <m:r>
                        <a:rPr lang="en-US" altLang="ja-JP" b="0" i="0">
                          <a:latin typeface="Cambria Math" panose="02040503050406030204" pitchFamily="18" charset="0"/>
                        </a:rPr>
                        <m:t>)/%</m:t>
                      </m:r>
                      <m:r>
                        <m:rPr>
                          <m:sty m:val="p"/>
                        </m:rPr>
                        <a:rPr lang="en-US" altLang="ja-JP" b="0" i="0">
                          <a:latin typeface="Cambria Math" panose="02040503050406030204" pitchFamily="18" charset="0"/>
                        </a:rPr>
                        <m:t>void</m:t>
                      </m:r>
                    </m:oMath>
                  </m:oMathPara>
                </a14:m>
                <a:endParaRPr lang="en-US" altLang="ja-JP" sz="2000" baseline="-25000" dirty="0"/>
              </a:p>
            </p:txBody>
          </p:sp>
        </mc:Choice>
        <mc:Fallback xmlns="">
          <p:sp>
            <p:nvSpPr>
              <p:cNvPr id="8" name="テキスト ボックス 26">
                <a:extLst>
                  <a:ext uri="{FF2B5EF4-FFF2-40B4-BE49-F238E27FC236}">
                    <a16:creationId xmlns:a16="http://schemas.microsoft.com/office/drawing/2014/main" id="{F85D9F98-265D-4272-8D21-0A730149F97E}"/>
                  </a:ext>
                </a:extLst>
              </p:cNvPr>
              <p:cNvSpPr txBox="1">
                <a:spLocks noRot="1" noChangeAspect="1" noMove="1" noResize="1" noEditPoints="1" noAdjustHandles="1" noChangeArrowheads="1" noChangeShapeType="1" noTextEdit="1"/>
              </p:cNvSpPr>
              <p:nvPr/>
            </p:nvSpPr>
            <p:spPr>
              <a:xfrm>
                <a:off x="838200" y="1320895"/>
                <a:ext cx="3765385" cy="297517"/>
              </a:xfrm>
              <a:prstGeom prst="rect">
                <a:avLst/>
              </a:prstGeom>
              <a:blipFill>
                <a:blip r:embed="rId3"/>
                <a:stretch>
                  <a:fillRect t="-8333" b="-20833"/>
                </a:stretch>
              </a:blipFill>
            </p:spPr>
            <p:txBody>
              <a:bodyPr/>
              <a:lstStyle/>
              <a:p>
                <a:r>
                  <a:rPr lang="en-US">
                    <a:noFill/>
                  </a:rPr>
                  <a:t> </a:t>
                </a:r>
              </a:p>
            </p:txBody>
          </p:sp>
        </mc:Fallback>
      </mc:AlternateContent>
    </p:spTree>
    <p:extLst>
      <p:ext uri="{BB962C8B-B14F-4D97-AF65-F5344CB8AC3E}">
        <p14:creationId xmlns:p14="http://schemas.microsoft.com/office/powerpoint/2010/main" val="3801303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B253E-0F38-42BB-8BBE-496B197EDD99}"/>
              </a:ext>
            </a:extLst>
          </p:cNvPr>
          <p:cNvSpPr>
            <a:spLocks noGrp="1"/>
          </p:cNvSpPr>
          <p:nvPr>
            <p:ph type="title"/>
          </p:nvPr>
        </p:nvSpPr>
        <p:spPr/>
        <p:txBody>
          <a:bodyPr/>
          <a:lstStyle/>
          <a:p>
            <a:r>
              <a:rPr lang="en-US" dirty="0"/>
              <a:t>Specifications and core characteristics</a:t>
            </a:r>
          </a:p>
        </p:txBody>
      </p:sp>
      <p:graphicFrame>
        <p:nvGraphicFramePr>
          <p:cNvPr id="5" name="Content Placeholder 4">
            <a:extLst>
              <a:ext uri="{FF2B5EF4-FFF2-40B4-BE49-F238E27FC236}">
                <a16:creationId xmlns:a16="http://schemas.microsoft.com/office/drawing/2014/main" id="{A88857B0-9E85-4905-AD3A-EC685F122C75}"/>
              </a:ext>
            </a:extLst>
          </p:cNvPr>
          <p:cNvGraphicFramePr>
            <a:graphicFrameLocks noGrp="1"/>
          </p:cNvGraphicFramePr>
          <p:nvPr>
            <p:ph idx="1"/>
            <p:extLst>
              <p:ext uri="{D42A27DB-BD31-4B8C-83A1-F6EECF244321}">
                <p14:modId xmlns:p14="http://schemas.microsoft.com/office/powerpoint/2010/main" val="977040764"/>
              </p:ext>
            </p:extLst>
          </p:nvPr>
        </p:nvGraphicFramePr>
        <p:xfrm>
          <a:off x="361548" y="1690688"/>
          <a:ext cx="11468904" cy="4516760"/>
        </p:xfrm>
        <a:graphic>
          <a:graphicData uri="http://schemas.openxmlformats.org/drawingml/2006/table">
            <a:tbl>
              <a:tblPr/>
              <a:tblGrid>
                <a:gridCol w="3068896">
                  <a:extLst>
                    <a:ext uri="{9D8B030D-6E8A-4147-A177-3AD203B41FA5}">
                      <a16:colId xmlns:a16="http://schemas.microsoft.com/office/drawing/2014/main" val="167267977"/>
                    </a:ext>
                  </a:extLst>
                </a:gridCol>
                <a:gridCol w="1315241">
                  <a:extLst>
                    <a:ext uri="{9D8B030D-6E8A-4147-A177-3AD203B41FA5}">
                      <a16:colId xmlns:a16="http://schemas.microsoft.com/office/drawing/2014/main" val="2714244550"/>
                    </a:ext>
                  </a:extLst>
                </a:gridCol>
                <a:gridCol w="1087266">
                  <a:extLst>
                    <a:ext uri="{9D8B030D-6E8A-4147-A177-3AD203B41FA5}">
                      <a16:colId xmlns:a16="http://schemas.microsoft.com/office/drawing/2014/main" val="3062184851"/>
                    </a:ext>
                  </a:extLst>
                </a:gridCol>
                <a:gridCol w="1245096">
                  <a:extLst>
                    <a:ext uri="{9D8B030D-6E8A-4147-A177-3AD203B41FA5}">
                      <a16:colId xmlns:a16="http://schemas.microsoft.com/office/drawing/2014/main" val="2340939183"/>
                    </a:ext>
                  </a:extLst>
                </a:gridCol>
                <a:gridCol w="1385387">
                  <a:extLst>
                    <a:ext uri="{9D8B030D-6E8A-4147-A177-3AD203B41FA5}">
                      <a16:colId xmlns:a16="http://schemas.microsoft.com/office/drawing/2014/main" val="2065841949"/>
                    </a:ext>
                  </a:extLst>
                </a:gridCol>
                <a:gridCol w="1683509">
                  <a:extLst>
                    <a:ext uri="{9D8B030D-6E8A-4147-A177-3AD203B41FA5}">
                      <a16:colId xmlns:a16="http://schemas.microsoft.com/office/drawing/2014/main" val="3626201055"/>
                    </a:ext>
                  </a:extLst>
                </a:gridCol>
                <a:gridCol w="1683509">
                  <a:extLst>
                    <a:ext uri="{9D8B030D-6E8A-4147-A177-3AD203B41FA5}">
                      <a16:colId xmlns:a16="http://schemas.microsoft.com/office/drawing/2014/main" val="297472149"/>
                    </a:ext>
                  </a:extLst>
                </a:gridCol>
              </a:tblGrid>
              <a:tr h="252526">
                <a:tc>
                  <a:txBody>
                    <a:bodyPr/>
                    <a:lstStyle/>
                    <a:p>
                      <a:pPr algn="l" fontAlgn="ctr"/>
                      <a:r>
                        <a:rPr lang="en-US" sz="1500" b="0" i="0" u="none" strike="noStrike" dirty="0">
                          <a:solidFill>
                            <a:srgbClr val="000000"/>
                          </a:solidFill>
                          <a:effectLst/>
                          <a:latin typeface="Times New Roman" panose="02020603050405020304" pitchFamily="18" charset="0"/>
                        </a:rPr>
                        <a:t>Item</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Unit</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HBC</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Blanket Free</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Pu Loading</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Am/Cm Loading</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Pu/MA Loading</a:t>
                      </a:r>
                    </a:p>
                  </a:txBody>
                  <a:tcPr marL="5261" marR="5261" marT="52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1076710"/>
                  </a:ext>
                </a:extLst>
              </a:tr>
              <a:tr h="252526">
                <a:tc>
                  <a:txBody>
                    <a:bodyPr/>
                    <a:lstStyle/>
                    <a:p>
                      <a:pPr algn="ctr" fontAlgn="ctr"/>
                      <a:r>
                        <a:rPr lang="en-US" sz="1500" b="1" i="0" u="none" strike="noStrike" dirty="0">
                          <a:solidFill>
                            <a:srgbClr val="000000"/>
                          </a:solidFill>
                          <a:effectLst/>
                          <a:latin typeface="Times New Roman" panose="02020603050405020304" pitchFamily="18" charset="0"/>
                        </a:rPr>
                        <a:t>a) Plant</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608558240"/>
                  </a:ext>
                </a:extLst>
              </a:tr>
              <a:tr h="476344">
                <a:tc>
                  <a:txBody>
                    <a:bodyPr/>
                    <a:lstStyle/>
                    <a:p>
                      <a:pPr algn="ctr" fontAlgn="ctr"/>
                      <a:r>
                        <a:rPr lang="en-US" sz="1500" b="0" i="0" u="none" strike="noStrike" dirty="0">
                          <a:solidFill>
                            <a:srgbClr val="000000"/>
                          </a:solidFill>
                          <a:effectLst/>
                          <a:latin typeface="Times New Roman" panose="02020603050405020304" pitchFamily="18" charset="0"/>
                        </a:rPr>
                        <a:t>Axial Blanket Thickness (upper/lower)</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cm</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20/20</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119496958"/>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Breeding Ratio</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1.12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1.04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1.07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1.09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1.08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2910056289"/>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Transmutation Rate</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17.00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16.02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3795590271"/>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317014508"/>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Initial Pu Fissile Inventory</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[t/GWe]</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9.395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9.395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10.446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9.392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10.095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840227736"/>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Pu Reduction Ratio</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-0.0874</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-0.0393</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-0.0565</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-0.1027</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-0.0720</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905617680"/>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2886386373"/>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Discharge Burnup</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160209735"/>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Core</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GWd/t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139.6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87.4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83.3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84.2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83.7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2505496661"/>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Total</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GWd/t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52.0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59.2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52.0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52.0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52.0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3024992217"/>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4243127014"/>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Void Reactivity Coefficient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1.83E-04</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1.67E-04</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0.00E+00</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1.87E-04</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1.91E-04</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532903533"/>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 </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3913598270"/>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Blanket TRU enrichment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[wt.%]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3</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a:noFill/>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a:t>
                      </a:r>
                    </a:p>
                  </a:txBody>
                  <a:tcPr marL="5261" marR="5261" marT="5261" marB="0" anchor="ctr">
                    <a:lnL>
                      <a:noFill/>
                    </a:lnL>
                    <a:lnR>
                      <a:noFill/>
                    </a:lnR>
                    <a:lnT>
                      <a:noFill/>
                    </a:lnT>
                    <a:lnB>
                      <a:noFill/>
                    </a:lnB>
                    <a:solidFill>
                      <a:srgbClr val="FFFFFF"/>
                    </a:solidFill>
                  </a:tcPr>
                </a:tc>
                <a:extLst>
                  <a:ext uri="{0D108BD9-81ED-4DB2-BD59-A6C34878D82A}">
                    <a16:rowId xmlns:a16="http://schemas.microsoft.com/office/drawing/2014/main" val="1309684316"/>
                  </a:ext>
                </a:extLst>
              </a:tr>
              <a:tr h="252526">
                <a:tc>
                  <a:txBody>
                    <a:bodyPr/>
                    <a:lstStyle/>
                    <a:p>
                      <a:pPr algn="ctr" fontAlgn="ctr"/>
                      <a:r>
                        <a:rPr lang="en-US" sz="1500" b="0" i="0" u="none" strike="noStrike" dirty="0">
                          <a:solidFill>
                            <a:srgbClr val="000000"/>
                          </a:solidFill>
                          <a:effectLst/>
                          <a:latin typeface="Times New Roman" panose="02020603050405020304" pitchFamily="18" charset="0"/>
                        </a:rPr>
                        <a:t>Blanket MA fraction</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[wt.%]</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5</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500" b="0" i="0" u="none" strike="noStrike" dirty="0">
                          <a:solidFill>
                            <a:srgbClr val="000000"/>
                          </a:solidFill>
                          <a:effectLst/>
                          <a:latin typeface="Times New Roman" panose="02020603050405020304" pitchFamily="18" charset="0"/>
                        </a:rPr>
                        <a:t>2</a:t>
                      </a:r>
                    </a:p>
                  </a:txBody>
                  <a:tcPr marL="5261" marR="5261" marT="5261"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11400476"/>
                  </a:ext>
                </a:extLst>
              </a:tr>
            </a:tbl>
          </a:graphicData>
        </a:graphic>
      </p:graphicFrame>
    </p:spTree>
    <p:extLst>
      <p:ext uri="{BB962C8B-B14F-4D97-AF65-F5344CB8AC3E}">
        <p14:creationId xmlns:p14="http://schemas.microsoft.com/office/powerpoint/2010/main" val="3898696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110D-BDF0-4B80-8F14-880E5FB31DD2}"/>
              </a:ext>
            </a:extLst>
          </p:cNvPr>
          <p:cNvSpPr>
            <a:spLocks noGrp="1"/>
          </p:cNvSpPr>
          <p:nvPr>
            <p:ph type="title"/>
          </p:nvPr>
        </p:nvSpPr>
        <p:spPr/>
        <p:txBody>
          <a:bodyPr/>
          <a:lstStyle/>
          <a:p>
            <a:r>
              <a:rPr lang="en-US" dirty="0"/>
              <a:t>Isotopic composition in discharged fuel</a:t>
            </a:r>
          </a:p>
        </p:txBody>
      </p:sp>
      <p:sp>
        <p:nvSpPr>
          <p:cNvPr id="3" name="Content Placeholder 2">
            <a:extLst>
              <a:ext uri="{FF2B5EF4-FFF2-40B4-BE49-F238E27FC236}">
                <a16:creationId xmlns:a16="http://schemas.microsoft.com/office/drawing/2014/main" id="{5A5E07AE-CCB3-415B-9954-363BF4479767}"/>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1FE28AE9-0C26-4690-AF55-133FE0ECFE78}"/>
              </a:ext>
            </a:extLst>
          </p:cNvPr>
          <p:cNvPicPr>
            <a:picLocks noChangeAspect="1"/>
          </p:cNvPicPr>
          <p:nvPr/>
        </p:nvPicPr>
        <p:blipFill>
          <a:blip r:embed="rId3"/>
          <a:stretch>
            <a:fillRect/>
          </a:stretch>
        </p:blipFill>
        <p:spPr>
          <a:xfrm>
            <a:off x="479023" y="1457319"/>
            <a:ext cx="11233954" cy="5342808"/>
          </a:xfrm>
          <a:prstGeom prst="rect">
            <a:avLst/>
          </a:prstGeom>
        </p:spPr>
      </p:pic>
    </p:spTree>
    <p:extLst>
      <p:ext uri="{BB962C8B-B14F-4D97-AF65-F5344CB8AC3E}">
        <p14:creationId xmlns:p14="http://schemas.microsoft.com/office/powerpoint/2010/main" val="259213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32DED-B01F-4E51-B08D-4AE02EB2E4C7}"/>
              </a:ext>
            </a:extLst>
          </p:cNvPr>
          <p:cNvSpPr>
            <a:spLocks noGrp="1"/>
          </p:cNvSpPr>
          <p:nvPr>
            <p:ph type="ctrTitle"/>
          </p:nvPr>
        </p:nvSpPr>
        <p:spPr>
          <a:xfrm>
            <a:off x="433136" y="5091762"/>
            <a:ext cx="7834193" cy="1264588"/>
          </a:xfrm>
        </p:spPr>
        <p:txBody>
          <a:bodyPr anchor="ctr">
            <a:normAutofit/>
          </a:bodyPr>
          <a:lstStyle/>
          <a:p>
            <a:pPr algn="r"/>
            <a:r>
              <a:rPr lang="en-US" sz="5600"/>
              <a:t>Research Laboratory Visit</a:t>
            </a:r>
          </a:p>
        </p:txBody>
      </p:sp>
      <p:sp>
        <p:nvSpPr>
          <p:cNvPr id="3" name="Subtitle 2">
            <a:extLst>
              <a:ext uri="{FF2B5EF4-FFF2-40B4-BE49-F238E27FC236}">
                <a16:creationId xmlns:a16="http://schemas.microsoft.com/office/drawing/2014/main" id="{3A628ACA-C9C8-4FC2-9450-16FA47FB8050}"/>
              </a:ext>
            </a:extLst>
          </p:cNvPr>
          <p:cNvSpPr>
            <a:spLocks noGrp="1"/>
          </p:cNvSpPr>
          <p:nvPr>
            <p:ph type="subTitle" idx="1"/>
          </p:nvPr>
        </p:nvSpPr>
        <p:spPr>
          <a:xfrm>
            <a:off x="8499107" y="5091763"/>
            <a:ext cx="2974207" cy="1264587"/>
          </a:xfrm>
        </p:spPr>
        <p:txBody>
          <a:bodyPr anchor="ctr">
            <a:normAutofit/>
          </a:bodyPr>
          <a:lstStyle/>
          <a:p>
            <a:pPr algn="l"/>
            <a:r>
              <a:rPr lang="en-US" sz="2000" dirty="0"/>
              <a:t>Tsuruga, Fukui Prefecture</a:t>
            </a:r>
          </a:p>
        </p:txBody>
      </p:sp>
      <p:pic>
        <p:nvPicPr>
          <p:cNvPr id="5" name="Picture 4" descr="A group of people standing outside of a building&#10;&#10;Description generated with very high confidence">
            <a:extLst>
              <a:ext uri="{FF2B5EF4-FFF2-40B4-BE49-F238E27FC236}">
                <a16:creationId xmlns:a16="http://schemas.microsoft.com/office/drawing/2014/main" id="{69EF6B5A-821E-4089-84B7-FC78F3BE541E}"/>
              </a:ext>
            </a:extLst>
          </p:cNvPr>
          <p:cNvPicPr>
            <a:picLocks noChangeAspect="1"/>
          </p:cNvPicPr>
          <p:nvPr/>
        </p:nvPicPr>
        <p:blipFill rotWithShape="1">
          <a:blip r:embed="rId2">
            <a:extLst>
              <a:ext uri="{28A0092B-C50C-407E-A947-70E740481C1C}">
                <a14:useLocalDpi xmlns:a14="http://schemas.microsoft.com/office/drawing/2010/main" val="0"/>
              </a:ext>
            </a:extLst>
          </a:blip>
          <a:srcRect t="21056" b="28944"/>
          <a:stretch/>
        </p:blipFill>
        <p:spPr>
          <a:xfrm>
            <a:off x="-3983" y="10"/>
            <a:ext cx="12192000" cy="4571990"/>
          </a:xfrm>
          <a:prstGeom prst="rect">
            <a:avLst/>
          </a:prstGeom>
        </p:spPr>
      </p:pic>
      <p:cxnSp>
        <p:nvCxnSpPr>
          <p:cNvPr id="27" name="Straight Connector 9">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06215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6591-7F70-4B54-8BEB-EB6185AB4578}"/>
              </a:ext>
            </a:extLst>
          </p:cNvPr>
          <p:cNvSpPr>
            <a:spLocks noGrp="1"/>
          </p:cNvSpPr>
          <p:nvPr>
            <p:ph type="title"/>
          </p:nvPr>
        </p:nvSpPr>
        <p:spPr/>
        <p:txBody>
          <a:bodyPr/>
          <a:lstStyle/>
          <a:p>
            <a:r>
              <a:rPr lang="en-US" dirty="0"/>
              <a:t>Research Plan and Objectives</a:t>
            </a:r>
          </a:p>
        </p:txBody>
      </p:sp>
      <p:sp>
        <p:nvSpPr>
          <p:cNvPr id="3" name="Content Placeholder 2">
            <a:extLst>
              <a:ext uri="{FF2B5EF4-FFF2-40B4-BE49-F238E27FC236}">
                <a16:creationId xmlns:a16="http://schemas.microsoft.com/office/drawing/2014/main" id="{12A3828B-1E7A-486B-89EE-49D846C0E19D}"/>
              </a:ext>
            </a:extLst>
          </p:cNvPr>
          <p:cNvSpPr>
            <a:spLocks noGrp="1"/>
          </p:cNvSpPr>
          <p:nvPr>
            <p:ph idx="1"/>
          </p:nvPr>
        </p:nvSpPr>
        <p:spPr>
          <a:xfrm>
            <a:off x="838200" y="1825624"/>
            <a:ext cx="10515600" cy="4597369"/>
          </a:xfrm>
        </p:spPr>
        <p:txBody>
          <a:bodyPr>
            <a:normAutofit fontScale="92500" lnSpcReduction="10000"/>
          </a:bodyPr>
          <a:lstStyle/>
          <a:p>
            <a:r>
              <a:rPr lang="en-US" dirty="0"/>
              <a:t>MCNP4 particle transport code</a:t>
            </a:r>
          </a:p>
          <a:p>
            <a:pPr lvl="1"/>
            <a:r>
              <a:rPr lang="en-US" dirty="0"/>
              <a:t>Critical mass and heat content calculations</a:t>
            </a:r>
          </a:p>
          <a:p>
            <a:pPr lvl="1"/>
            <a:r>
              <a:rPr lang="en-US" dirty="0"/>
              <a:t>Neutron transport calculations</a:t>
            </a:r>
          </a:p>
          <a:p>
            <a:pPr lvl="1"/>
            <a:r>
              <a:rPr lang="en-US" dirty="0"/>
              <a:t>Nuclear material attractiveness methodology</a:t>
            </a:r>
          </a:p>
          <a:p>
            <a:r>
              <a:rPr lang="en-US" dirty="0"/>
              <a:t>Research on fast spectrum reactor designing for Minor Actinides (MA) transmutation and for High Proliferation Resistance.</a:t>
            </a:r>
          </a:p>
          <a:p>
            <a:r>
              <a:rPr lang="en-US" dirty="0"/>
              <a:t>Neutronics analysis of a Fast Spectrum Reactor core design:</a:t>
            </a:r>
          </a:p>
          <a:p>
            <a:pPr lvl="1"/>
            <a:r>
              <a:rPr lang="en-US" dirty="0"/>
              <a:t>Reactivity and burnup calculation by the combination of a 2-D deterministic code, SLAROM-JOINT-CITATION, for full scale fast spectrum core designing and performance evaluation</a:t>
            </a:r>
          </a:p>
          <a:p>
            <a:r>
              <a:rPr lang="en-US" dirty="0"/>
              <a:t>Learning of the Plutonium (Pu) fuel cycle in Japan. This will include the research of the underlying physics of the Pu fuel cycle.</a:t>
            </a:r>
          </a:p>
          <a:p>
            <a:endParaRPr lang="en-US" dirty="0"/>
          </a:p>
          <a:p>
            <a:endParaRPr lang="en-US" dirty="0"/>
          </a:p>
        </p:txBody>
      </p:sp>
    </p:spTree>
    <p:extLst>
      <p:ext uri="{BB962C8B-B14F-4D97-AF65-F5344CB8AC3E}">
        <p14:creationId xmlns:p14="http://schemas.microsoft.com/office/powerpoint/2010/main" val="3253374612"/>
      </p:ext>
    </p:extLst>
  </p:cSld>
  <p:clrMapOvr>
    <a:masterClrMapping/>
  </p:clrMapOvr>
  <mc:AlternateContent xmlns:mc="http://schemas.openxmlformats.org/markup-compatibility/2006" xmlns:p14="http://schemas.microsoft.com/office/powerpoint/2010/main">
    <mc:Choice Requires="p14">
      <p:transition spd="slow" p14:dur="2000" advTm="84880"/>
    </mc:Choice>
    <mc:Fallback xmlns="">
      <p:transition spd="slow" advTm="8488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Image result for monju nuclear power plant">
            <a:extLst>
              <a:ext uri="{FF2B5EF4-FFF2-40B4-BE49-F238E27FC236}">
                <a16:creationId xmlns:a16="http://schemas.microsoft.com/office/drawing/2014/main" id="{BC05F570-06DD-4D66-8214-6C5753E10CD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500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8FE71F4-E2C1-4C14-98E7-BC79C88FE91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a:solidFill>
                  <a:srgbClr val="FFFFFF"/>
                </a:solidFill>
              </a:rPr>
              <a:t>Monju Japanese Sodium-Cooled Fast Reactor</a:t>
            </a:r>
          </a:p>
        </p:txBody>
      </p:sp>
      <p:sp>
        <p:nvSpPr>
          <p:cNvPr id="3" name="Text Placeholder 2">
            <a:extLst>
              <a:ext uri="{FF2B5EF4-FFF2-40B4-BE49-F238E27FC236}">
                <a16:creationId xmlns:a16="http://schemas.microsoft.com/office/drawing/2014/main" id="{49411298-D07E-459A-B4AB-2E3BF933F131}"/>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dirty="0">
                <a:solidFill>
                  <a:srgbClr val="FFFFFF"/>
                </a:solidFill>
              </a:rPr>
              <a:t>Fukui Prefecture</a:t>
            </a:r>
          </a:p>
        </p:txBody>
      </p:sp>
    </p:spTree>
    <p:extLst>
      <p:ext uri="{BB962C8B-B14F-4D97-AF65-F5344CB8AC3E}">
        <p14:creationId xmlns:p14="http://schemas.microsoft.com/office/powerpoint/2010/main" val="229190923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EF319-FFAF-4AC2-9E27-9F562D43B72B}"/>
              </a:ext>
            </a:extLst>
          </p:cNvPr>
          <p:cNvSpPr>
            <a:spLocks noGrp="1"/>
          </p:cNvSpPr>
          <p:nvPr>
            <p:ph type="title"/>
          </p:nvPr>
        </p:nvSpPr>
        <p:spPr>
          <a:xfrm>
            <a:off x="648929" y="629266"/>
            <a:ext cx="6586491" cy="1676603"/>
          </a:xfrm>
        </p:spPr>
        <p:txBody>
          <a:bodyPr>
            <a:normAutofit/>
          </a:bodyPr>
          <a:lstStyle/>
          <a:p>
            <a:r>
              <a:rPr lang="en-US" dirty="0"/>
              <a:t>Fast-Spectrum Reactor Characteristics</a:t>
            </a:r>
          </a:p>
        </p:txBody>
      </p:sp>
      <p:sp>
        <p:nvSpPr>
          <p:cNvPr id="3" name="Content Placeholder 2">
            <a:extLst>
              <a:ext uri="{FF2B5EF4-FFF2-40B4-BE49-F238E27FC236}">
                <a16:creationId xmlns:a16="http://schemas.microsoft.com/office/drawing/2014/main" id="{38AC8C98-666F-4669-8510-D400749EB413}"/>
              </a:ext>
            </a:extLst>
          </p:cNvPr>
          <p:cNvSpPr>
            <a:spLocks noGrp="1"/>
          </p:cNvSpPr>
          <p:nvPr>
            <p:ph idx="1"/>
          </p:nvPr>
        </p:nvSpPr>
        <p:spPr>
          <a:xfrm>
            <a:off x="648930" y="2438400"/>
            <a:ext cx="6586489" cy="3785419"/>
          </a:xfrm>
        </p:spPr>
        <p:txBody>
          <a:bodyPr>
            <a:normAutofit/>
          </a:bodyPr>
          <a:lstStyle/>
          <a:p>
            <a:r>
              <a:rPr lang="en-US" sz="2400" dirty="0"/>
              <a:t>Sodium Cooled</a:t>
            </a:r>
          </a:p>
          <a:p>
            <a:r>
              <a:rPr lang="en-US" sz="2400" dirty="0"/>
              <a:t>MOX-fueled</a:t>
            </a:r>
          </a:p>
          <a:p>
            <a:r>
              <a:rPr lang="en-US" sz="2400" dirty="0"/>
              <a:t>Loop-type</a:t>
            </a:r>
          </a:p>
          <a:p>
            <a:r>
              <a:rPr lang="en-US" sz="2400" dirty="0"/>
              <a:t>280 MWe and 714 MWt </a:t>
            </a:r>
          </a:p>
          <a:p>
            <a:r>
              <a:rPr lang="en-US" sz="2400" dirty="0"/>
              <a:t>Breeding ratio of 1.2</a:t>
            </a:r>
          </a:p>
          <a:p>
            <a:r>
              <a:rPr lang="en-US" sz="2400" dirty="0"/>
              <a:t>Currently undergoing decommissioning process </a:t>
            </a:r>
          </a:p>
        </p:txBody>
      </p:sp>
      <p:pic>
        <p:nvPicPr>
          <p:cNvPr id="18434" name="Picture 2" descr="Related image">
            <a:extLst>
              <a:ext uri="{FF2B5EF4-FFF2-40B4-BE49-F238E27FC236}">
                <a16:creationId xmlns:a16="http://schemas.microsoft.com/office/drawing/2014/main" id="{8DA19091-C9F2-4749-AF1F-958AC7815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38"/>
          <a:stretch/>
        </p:blipFill>
        <p:spPr bwMode="auto">
          <a:xfrm>
            <a:off x="7556408" y="10"/>
            <a:ext cx="463559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142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FUGEN nuclear power plant">
            <a:extLst>
              <a:ext uri="{FF2B5EF4-FFF2-40B4-BE49-F238E27FC236}">
                <a16:creationId xmlns:a16="http://schemas.microsoft.com/office/drawing/2014/main" id="{09AE3E9C-5ADC-4E2C-A0A4-2923B78BD91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500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AB85A7-54DF-410B-8BFC-DE696435A72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err="1">
                <a:solidFill>
                  <a:srgbClr val="FFFFFF"/>
                </a:solidFill>
              </a:rPr>
              <a:t>Fugen</a:t>
            </a:r>
            <a:r>
              <a:rPr lang="en-US" dirty="0">
                <a:solidFill>
                  <a:srgbClr val="FFFFFF"/>
                </a:solidFill>
              </a:rPr>
              <a:t> Advanced Thermal Reactor</a:t>
            </a:r>
          </a:p>
        </p:txBody>
      </p:sp>
      <p:sp>
        <p:nvSpPr>
          <p:cNvPr id="3" name="Text Placeholder 2">
            <a:extLst>
              <a:ext uri="{FF2B5EF4-FFF2-40B4-BE49-F238E27FC236}">
                <a16:creationId xmlns:a16="http://schemas.microsoft.com/office/drawing/2014/main" id="{7427CDD9-1574-4091-8165-871E6FCB428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dirty="0">
                <a:solidFill>
                  <a:srgbClr val="FFFFFF"/>
                </a:solidFill>
              </a:rPr>
              <a:t>Fukui Prefecture</a:t>
            </a:r>
          </a:p>
        </p:txBody>
      </p:sp>
    </p:spTree>
    <p:extLst>
      <p:ext uri="{BB962C8B-B14F-4D97-AF65-F5344CB8AC3E}">
        <p14:creationId xmlns:p14="http://schemas.microsoft.com/office/powerpoint/2010/main" val="2404426333"/>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BF97-EAB1-4150-AA2A-906971799DB7}"/>
              </a:ext>
            </a:extLst>
          </p:cNvPr>
          <p:cNvSpPr>
            <a:spLocks noGrp="1"/>
          </p:cNvSpPr>
          <p:nvPr>
            <p:ph type="title"/>
          </p:nvPr>
        </p:nvSpPr>
        <p:spPr>
          <a:xfrm>
            <a:off x="8540496" y="640080"/>
            <a:ext cx="2799907" cy="2306320"/>
          </a:xfrm>
        </p:spPr>
        <p:txBody>
          <a:bodyPr anchor="b">
            <a:normAutofit/>
          </a:bodyPr>
          <a:lstStyle/>
          <a:p>
            <a:r>
              <a:rPr lang="en-US" sz="4000" dirty="0"/>
              <a:t>Advanced Thermal Reactor</a:t>
            </a:r>
          </a:p>
        </p:txBody>
      </p:sp>
      <p:pic>
        <p:nvPicPr>
          <p:cNvPr id="4" name="Picture 3">
            <a:extLst>
              <a:ext uri="{FF2B5EF4-FFF2-40B4-BE49-F238E27FC236}">
                <a16:creationId xmlns:a16="http://schemas.microsoft.com/office/drawing/2014/main" id="{E41A9E5A-8193-44BE-9211-229070D2E9E0}"/>
              </a:ext>
            </a:extLst>
          </p:cNvPr>
          <p:cNvPicPr>
            <a:picLocks noChangeAspect="1"/>
          </p:cNvPicPr>
          <p:nvPr/>
        </p:nvPicPr>
        <p:blipFill>
          <a:blip r:embed="rId3"/>
          <a:stretch>
            <a:fillRect/>
          </a:stretch>
        </p:blipFill>
        <p:spPr>
          <a:xfrm>
            <a:off x="642109" y="1288798"/>
            <a:ext cx="7254920" cy="4280403"/>
          </a:xfrm>
          <a:prstGeom prst="rect">
            <a:avLst/>
          </a:prstGeom>
        </p:spPr>
      </p:pic>
      <p:sp>
        <p:nvSpPr>
          <p:cNvPr id="3" name="Text Placeholder 2">
            <a:extLst>
              <a:ext uri="{FF2B5EF4-FFF2-40B4-BE49-F238E27FC236}">
                <a16:creationId xmlns:a16="http://schemas.microsoft.com/office/drawing/2014/main" id="{B151B35D-0B30-4A6B-B009-E04080FA91BF}"/>
              </a:ext>
            </a:extLst>
          </p:cNvPr>
          <p:cNvSpPr>
            <a:spLocks noGrp="1"/>
          </p:cNvSpPr>
          <p:nvPr>
            <p:ph idx="1"/>
          </p:nvPr>
        </p:nvSpPr>
        <p:spPr>
          <a:xfrm>
            <a:off x="8566150" y="3136900"/>
            <a:ext cx="2774253" cy="3077633"/>
          </a:xfrm>
        </p:spPr>
        <p:txBody>
          <a:bodyPr>
            <a:normAutofit/>
          </a:bodyPr>
          <a:lstStyle/>
          <a:p>
            <a:pPr marL="342900" indent="-342900"/>
            <a:r>
              <a:rPr lang="en-US" sz="1800" dirty="0"/>
              <a:t>165 </a:t>
            </a:r>
            <a:r>
              <a:rPr lang="en-US" sz="1800" dirty="0" err="1"/>
              <a:t>MWe</a:t>
            </a:r>
            <a:r>
              <a:rPr lang="en-US" sz="1800" dirty="0"/>
              <a:t> (557 </a:t>
            </a:r>
            <a:r>
              <a:rPr lang="en-US" sz="1800" dirty="0" err="1"/>
              <a:t>MWt</a:t>
            </a:r>
            <a:r>
              <a:rPr lang="en-US" sz="1800" dirty="0"/>
              <a:t>)</a:t>
            </a:r>
          </a:p>
          <a:p>
            <a:pPr marL="342900" indent="-342900">
              <a:buFont typeface="Arial" panose="020B0604020202020204" pitchFamily="34" charset="0"/>
              <a:buChar char="•"/>
            </a:pPr>
            <a:r>
              <a:rPr lang="en-US" sz="1800" dirty="0"/>
              <a:t>Demonstration reactor</a:t>
            </a:r>
          </a:p>
          <a:p>
            <a:pPr marL="342900" indent="-342900">
              <a:buFont typeface="Arial" panose="020B0604020202020204" pitchFamily="34" charset="0"/>
              <a:buChar char="•"/>
            </a:pPr>
            <a:r>
              <a:rPr lang="en-US" sz="1800" dirty="0"/>
              <a:t>Pressure Tube Type Core</a:t>
            </a:r>
          </a:p>
          <a:p>
            <a:pPr marL="342900" indent="-342900">
              <a:buFont typeface="Arial" panose="020B0604020202020204" pitchFamily="34" charset="0"/>
              <a:buChar char="•"/>
            </a:pPr>
            <a:r>
              <a:rPr lang="en-US" sz="1800" dirty="0"/>
              <a:t>Heavy Water Moderator</a:t>
            </a:r>
          </a:p>
          <a:p>
            <a:pPr marL="342900" indent="-342900">
              <a:buFont typeface="Arial" panose="020B0604020202020204" pitchFamily="34" charset="0"/>
              <a:buChar char="•"/>
            </a:pPr>
            <a:r>
              <a:rPr lang="en-US" sz="1800" dirty="0"/>
              <a:t>Boiling Light </a:t>
            </a:r>
            <a:r>
              <a:rPr lang="en-US" sz="1800"/>
              <a:t>Water Coolant</a:t>
            </a:r>
            <a:endParaRPr lang="en-US" sz="1800" dirty="0"/>
          </a:p>
        </p:txBody>
      </p:sp>
    </p:spTree>
    <p:extLst>
      <p:ext uri="{BB962C8B-B14F-4D97-AF65-F5344CB8AC3E}">
        <p14:creationId xmlns:p14="http://schemas.microsoft.com/office/powerpoint/2010/main" val="4145431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22" name="Picture 2" descr="Image result for ballistic missile">
            <a:extLst>
              <a:ext uri="{FF2B5EF4-FFF2-40B4-BE49-F238E27FC236}">
                <a16:creationId xmlns:a16="http://schemas.microsoft.com/office/drawing/2014/main" id="{4177A713-0398-465C-86F0-3FB6B064C7C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621584-9E87-4F0A-949F-9265C1DD81D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a:solidFill>
                  <a:srgbClr val="FFFFFF"/>
                </a:solidFill>
              </a:rPr>
              <a:t>World Politics and Nonproliferation in the Nuclear Age</a:t>
            </a:r>
          </a:p>
        </p:txBody>
      </p:sp>
      <p:sp>
        <p:nvSpPr>
          <p:cNvPr id="3" name="Text Placeholder 2">
            <a:extLst>
              <a:ext uri="{FF2B5EF4-FFF2-40B4-BE49-F238E27FC236}">
                <a16:creationId xmlns:a16="http://schemas.microsoft.com/office/drawing/2014/main" id="{54BCCD36-22B3-41F7-9E06-F94BD27FD9F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dirty="0">
              <a:solidFill>
                <a:srgbClr val="FFFFFF"/>
              </a:solidFill>
            </a:endParaRPr>
          </a:p>
        </p:txBody>
      </p:sp>
    </p:spTree>
    <p:extLst>
      <p:ext uri="{BB962C8B-B14F-4D97-AF65-F5344CB8AC3E}">
        <p14:creationId xmlns:p14="http://schemas.microsoft.com/office/powerpoint/2010/main" val="55066085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458" name="Picture 2" descr="Image result for nuclear energy">
            <a:extLst>
              <a:ext uri="{FF2B5EF4-FFF2-40B4-BE49-F238E27FC236}">
                <a16:creationId xmlns:a16="http://schemas.microsoft.com/office/drawing/2014/main" id="{26F37DA8-7743-4697-8688-2A88F86A348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5249"/>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8D209C-B9FA-4516-9D1E-82B55FD601C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a:solidFill>
                  <a:srgbClr val="FFFFFF"/>
                </a:solidFill>
              </a:rPr>
              <a:t>Questions?</a:t>
            </a:r>
          </a:p>
        </p:txBody>
      </p:sp>
    </p:spTree>
    <p:extLst>
      <p:ext uri="{BB962C8B-B14F-4D97-AF65-F5344CB8AC3E}">
        <p14:creationId xmlns:p14="http://schemas.microsoft.com/office/powerpoint/2010/main" val="4017152913"/>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218" name="Picture 2" descr="Image result for tokyo institute of technology">
            <a:extLst>
              <a:ext uri="{FF2B5EF4-FFF2-40B4-BE49-F238E27FC236}">
                <a16:creationId xmlns:a16="http://schemas.microsoft.com/office/drawing/2014/main" id="{B93BAC3C-B5BD-45A9-B10D-77A0972A4F9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15414"/>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518430-8BA9-4B49-82F1-AA90E4CA0876}"/>
              </a:ext>
            </a:extLst>
          </p:cNvPr>
          <p:cNvSpPr>
            <a:spLocks noGrp="1"/>
          </p:cNvSpPr>
          <p:nvPr>
            <p:ph type="title"/>
          </p:nvPr>
        </p:nvSpPr>
        <p:spPr>
          <a:xfrm>
            <a:off x="1524000" y="1122362"/>
            <a:ext cx="9144000" cy="1871209"/>
          </a:xfrm>
        </p:spPr>
        <p:txBody>
          <a:bodyPr vert="horz" lIns="91440" tIns="45720" rIns="91440" bIns="45720" rtlCol="0" anchor="b">
            <a:normAutofit/>
          </a:bodyPr>
          <a:lstStyle/>
          <a:p>
            <a:pPr algn="ctr"/>
            <a:r>
              <a:rPr lang="en-US" dirty="0">
                <a:solidFill>
                  <a:srgbClr val="FFFFFF"/>
                </a:solidFill>
              </a:rPr>
              <a:t>Acknowledgements </a:t>
            </a:r>
          </a:p>
        </p:txBody>
      </p:sp>
      <p:sp>
        <p:nvSpPr>
          <p:cNvPr id="3" name="Text Placeholder 2">
            <a:extLst>
              <a:ext uri="{FF2B5EF4-FFF2-40B4-BE49-F238E27FC236}">
                <a16:creationId xmlns:a16="http://schemas.microsoft.com/office/drawing/2014/main" id="{E56A29D2-14FF-4948-BE13-23A524A99BAE}"/>
              </a:ext>
            </a:extLst>
          </p:cNvPr>
          <p:cNvSpPr>
            <a:spLocks noGrp="1"/>
          </p:cNvSpPr>
          <p:nvPr>
            <p:ph type="body" idx="1"/>
          </p:nvPr>
        </p:nvSpPr>
        <p:spPr>
          <a:xfrm>
            <a:off x="1524000" y="3081718"/>
            <a:ext cx="9144000" cy="2687486"/>
          </a:xfrm>
        </p:spPr>
        <p:txBody>
          <a:bodyPr vert="horz" lIns="91440" tIns="45720" rIns="91440" bIns="45720" rtlCol="0">
            <a:noAutofit/>
          </a:bodyPr>
          <a:lstStyle/>
          <a:p>
            <a:pPr algn="ctr"/>
            <a:r>
              <a:rPr lang="en-US" sz="2800" dirty="0">
                <a:solidFill>
                  <a:srgbClr val="FFFFFF"/>
                </a:solidFill>
              </a:rPr>
              <a:t>Professor Hiroshi SAGARA</a:t>
            </a:r>
          </a:p>
          <a:p>
            <a:pPr algn="ctr"/>
            <a:r>
              <a:rPr lang="en-US" sz="2800" dirty="0">
                <a:solidFill>
                  <a:srgbClr val="FFFFFF"/>
                </a:solidFill>
              </a:rPr>
              <a:t>Tokyo Tech summer program staff</a:t>
            </a:r>
          </a:p>
          <a:p>
            <a:pPr algn="ctr"/>
            <a:r>
              <a:rPr lang="en-US" sz="2800" dirty="0">
                <a:solidFill>
                  <a:srgbClr val="FFFFFF"/>
                </a:solidFill>
              </a:rPr>
              <a:t>Laboratory colleagues</a:t>
            </a:r>
          </a:p>
          <a:p>
            <a:pPr algn="ctr"/>
            <a:r>
              <a:rPr lang="en-US" sz="2800" dirty="0">
                <a:solidFill>
                  <a:srgbClr val="FFFFFF"/>
                </a:solidFill>
              </a:rPr>
              <a:t>Tokyo Institute of Technology </a:t>
            </a:r>
          </a:p>
          <a:p>
            <a:pPr algn="ctr"/>
            <a:r>
              <a:rPr lang="en-US" sz="2800" dirty="0">
                <a:solidFill>
                  <a:srgbClr val="FFFFFF"/>
                </a:solidFill>
              </a:rPr>
              <a:t>UC Berkeley</a:t>
            </a:r>
          </a:p>
          <a:p>
            <a:pPr algn="ctr"/>
            <a:r>
              <a:rPr lang="en-US" sz="2800" dirty="0">
                <a:solidFill>
                  <a:srgbClr val="FFFFFF"/>
                </a:solidFill>
              </a:rPr>
              <a:t>Japan Student Services Organization (JASSO)</a:t>
            </a:r>
          </a:p>
        </p:txBody>
      </p:sp>
    </p:spTree>
    <p:extLst>
      <p:ext uri="{BB962C8B-B14F-4D97-AF65-F5344CB8AC3E}">
        <p14:creationId xmlns:p14="http://schemas.microsoft.com/office/powerpoint/2010/main" val="25137708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B0F87-C089-426C-A128-E92D832ACF82}"/>
              </a:ext>
            </a:extLst>
          </p:cNvPr>
          <p:cNvSpPr>
            <a:spLocks noGrp="1"/>
          </p:cNvSpPr>
          <p:nvPr>
            <p:ph type="title"/>
          </p:nvPr>
        </p:nvSpPr>
        <p:spPr>
          <a:xfrm>
            <a:off x="838200" y="365125"/>
            <a:ext cx="10515600" cy="1325563"/>
          </a:xfrm>
        </p:spPr>
        <p:txBody>
          <a:bodyPr/>
          <a:lstStyle/>
          <a:p>
            <a:r>
              <a:rPr lang="en-US" dirty="0"/>
              <a:t>Important Definitions:</a:t>
            </a:r>
          </a:p>
        </p:txBody>
      </p:sp>
      <p:sp>
        <p:nvSpPr>
          <p:cNvPr id="3" name="Content Placeholder 2">
            <a:extLst>
              <a:ext uri="{FF2B5EF4-FFF2-40B4-BE49-F238E27FC236}">
                <a16:creationId xmlns:a16="http://schemas.microsoft.com/office/drawing/2014/main" id="{9D96041A-C88B-48F5-80D2-AF77637BEBB0}"/>
              </a:ext>
            </a:extLst>
          </p:cNvPr>
          <p:cNvSpPr>
            <a:spLocks noGrp="1"/>
          </p:cNvSpPr>
          <p:nvPr>
            <p:ph idx="1"/>
          </p:nvPr>
        </p:nvSpPr>
        <p:spPr>
          <a:xfrm>
            <a:off x="838200" y="1825625"/>
            <a:ext cx="10515600" cy="4351338"/>
          </a:xfrm>
        </p:spPr>
        <p:txBody>
          <a:bodyPr>
            <a:normAutofit/>
          </a:bodyPr>
          <a:lstStyle/>
          <a:p>
            <a:r>
              <a:rPr lang="en-US" dirty="0"/>
              <a:t>Proliferation Resistance</a:t>
            </a:r>
          </a:p>
          <a:p>
            <a:pPr lvl="1"/>
            <a:r>
              <a:rPr lang="en-US" dirty="0"/>
              <a:t>is that characteristic of an NES that impedes the diversion or undeclared production of nuclear material or misuse of technology by the Host State seeking to acquire nuclear weapons or other nuclear explosive devices.</a:t>
            </a:r>
          </a:p>
          <a:p>
            <a:r>
              <a:rPr lang="en-US" dirty="0"/>
              <a:t>Physical Protection</a:t>
            </a:r>
          </a:p>
          <a:p>
            <a:pPr lvl="1"/>
            <a:r>
              <a:rPr lang="en-US" dirty="0"/>
              <a:t>is that characteristic of an NES that impedes the theft of materials suitable for nuclear explosives or radiation dispersal devices (RDDs) and the sabotage of facilities and transportation by sub-national entities and other non-Host State adversaries.</a:t>
            </a:r>
          </a:p>
        </p:txBody>
      </p:sp>
    </p:spTree>
    <p:extLst>
      <p:ext uri="{BB962C8B-B14F-4D97-AF65-F5344CB8AC3E}">
        <p14:creationId xmlns:p14="http://schemas.microsoft.com/office/powerpoint/2010/main" val="2584344020"/>
      </p:ext>
    </p:extLst>
  </p:cSld>
  <p:clrMapOvr>
    <a:masterClrMapping/>
  </p:clrMapOvr>
  <mc:AlternateContent xmlns:mc="http://schemas.openxmlformats.org/markup-compatibility/2006" xmlns:p14="http://schemas.microsoft.com/office/powerpoint/2010/main">
    <mc:Choice Requires="p14">
      <p:transition spd="slow" p14:dur="2000" advTm="60197"/>
    </mc:Choice>
    <mc:Fallback xmlns="">
      <p:transition spd="slow" advTm="601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4" name="Picture 8" descr="Image result for nuclear explosive device">
            <a:extLst>
              <a:ext uri="{FF2B5EF4-FFF2-40B4-BE49-F238E27FC236}">
                <a16:creationId xmlns:a16="http://schemas.microsoft.com/office/drawing/2014/main" id="{87364BA5-30FE-4A38-9FAC-39B1E2E02FAE}"/>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b="4255"/>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A502A2-05F6-4FBB-A50B-1D4A9D14B4C4}"/>
              </a:ext>
            </a:extLst>
          </p:cNvPr>
          <p:cNvSpPr>
            <a:spLocks noGrp="1"/>
          </p:cNvSpPr>
          <p:nvPr>
            <p:ph type="title"/>
          </p:nvPr>
        </p:nvSpPr>
        <p:spPr>
          <a:xfrm>
            <a:off x="801278" y="1169496"/>
            <a:ext cx="10589444" cy="2900518"/>
          </a:xfrm>
        </p:spPr>
        <p:txBody>
          <a:bodyPr vert="horz" lIns="91440" tIns="45720" rIns="91440" bIns="45720" rtlCol="0" anchor="b">
            <a:normAutofit/>
          </a:bodyPr>
          <a:lstStyle/>
          <a:p>
            <a:pPr algn="ctr"/>
            <a:r>
              <a:rPr lang="en-US" dirty="0">
                <a:solidFill>
                  <a:srgbClr val="FFFFFF"/>
                </a:solidFill>
              </a:rPr>
              <a:t>MCNP4 – Particle Transport Code</a:t>
            </a:r>
          </a:p>
        </p:txBody>
      </p:sp>
      <p:sp>
        <p:nvSpPr>
          <p:cNvPr id="3" name="Text Placeholder 2">
            <a:extLst>
              <a:ext uri="{FF2B5EF4-FFF2-40B4-BE49-F238E27FC236}">
                <a16:creationId xmlns:a16="http://schemas.microsoft.com/office/drawing/2014/main" id="{AB2496F9-8D69-4F6A-8E60-FE98F60C3C88}"/>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dirty="0">
                <a:solidFill>
                  <a:srgbClr val="FFFFFF"/>
                </a:solidFill>
              </a:rPr>
              <a:t>Evaluating Material Attractiveness and Safety of the PUREX process</a:t>
            </a:r>
          </a:p>
        </p:txBody>
      </p:sp>
    </p:spTree>
    <p:extLst>
      <p:ext uri="{BB962C8B-B14F-4D97-AF65-F5344CB8AC3E}">
        <p14:creationId xmlns:p14="http://schemas.microsoft.com/office/powerpoint/2010/main" val="72552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5602"/>
    </mc:Choice>
    <mc:Fallback xmlns="">
      <p:transition spd="slow" advTm="3560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68BC2DF-E3F9-40BE-A5E5-31A926CC6F6F}"/>
              </a:ext>
            </a:extLst>
          </p:cNvPr>
          <p:cNvSpPr>
            <a:spLocks noGrp="1"/>
          </p:cNvSpPr>
          <p:nvPr>
            <p:ph type="title"/>
          </p:nvPr>
        </p:nvSpPr>
        <p:spPr>
          <a:xfrm>
            <a:off x="276702" y="246280"/>
            <a:ext cx="10515600" cy="1325563"/>
          </a:xfrm>
        </p:spPr>
        <p:txBody>
          <a:bodyPr>
            <a:normAutofit/>
          </a:bodyPr>
          <a:lstStyle/>
          <a:p>
            <a:r>
              <a:rPr kumimoji="1" lang="en-US" altLang="ja-JP" sz="3600" b="1" dirty="0"/>
              <a:t>Evaluating Material Attractiveness</a:t>
            </a:r>
            <a:endParaRPr kumimoji="1" lang="ja-JP" altLang="en-US" sz="3600" b="1" dirty="0"/>
          </a:p>
        </p:txBody>
      </p:sp>
      <p:sp>
        <p:nvSpPr>
          <p:cNvPr id="5" name="コンテンツ プレースホルダ 2">
            <a:extLst>
              <a:ext uri="{FF2B5EF4-FFF2-40B4-BE49-F238E27FC236}">
                <a16:creationId xmlns:a16="http://schemas.microsoft.com/office/drawing/2014/main" id="{D327AD28-F39E-41A2-9A85-E5FECFDD5DD3}"/>
              </a:ext>
            </a:extLst>
          </p:cNvPr>
          <p:cNvSpPr txBox="1">
            <a:spLocks/>
          </p:cNvSpPr>
          <p:nvPr/>
        </p:nvSpPr>
        <p:spPr>
          <a:xfrm>
            <a:off x="276702" y="1385098"/>
            <a:ext cx="7956794" cy="4739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ja-JP" sz="2400" dirty="0"/>
              <a:t>Material : bare Pu-Metal, Pu-239, Pu238</a:t>
            </a:r>
          </a:p>
          <a:p>
            <a:pPr>
              <a:buFont typeface="Arial" panose="020B0604020202020204" pitchFamily="34" charset="0"/>
              <a:buNone/>
            </a:pPr>
            <a:r>
              <a:rPr lang="en-US" altLang="ja-JP" sz="2400" dirty="0"/>
              <a:t>Mass density: Pu-metal </a:t>
            </a:r>
            <a:r>
              <a:rPr lang="en-US" altLang="ja-JP" sz="2400" dirty="0">
                <a:solidFill>
                  <a:srgbClr val="0070C0"/>
                </a:solidFill>
              </a:rPr>
              <a:t>15.80g/cc</a:t>
            </a:r>
          </a:p>
          <a:p>
            <a:pPr>
              <a:buFont typeface="Arial" panose="020B0604020202020204" pitchFamily="34" charset="0"/>
              <a:buNone/>
            </a:pPr>
            <a:r>
              <a:rPr lang="en-US" altLang="ja-JP" sz="2400" dirty="0">
                <a:solidFill>
                  <a:srgbClr val="0070C0"/>
                </a:solidFill>
              </a:rPr>
              <a:t> with delta-phase</a:t>
            </a:r>
            <a:r>
              <a:rPr lang="en-US" altLang="ja-JP" sz="2400" dirty="0"/>
              <a:t> </a:t>
            </a:r>
          </a:p>
          <a:p>
            <a:pPr>
              <a:buFont typeface="Arial" panose="020B0604020202020204" pitchFamily="34" charset="0"/>
              <a:buNone/>
            </a:pPr>
            <a:r>
              <a:rPr lang="en-US" altLang="ja-JP" sz="2400" dirty="0"/>
              <a:t>  Rossi-alpha:</a:t>
            </a:r>
          </a:p>
          <a:p>
            <a:pPr>
              <a:buFont typeface="Arial" panose="020B0604020202020204" pitchFamily="34" charset="0"/>
              <a:buNone/>
            </a:pPr>
            <a:endParaRPr lang="en-US" altLang="ja-JP" sz="2400" dirty="0"/>
          </a:p>
          <a:p>
            <a:pPr>
              <a:buFont typeface="Arial" panose="020B0604020202020204" pitchFamily="34" charset="0"/>
              <a:buNone/>
            </a:pPr>
            <a:r>
              <a:rPr lang="en-US" altLang="ja-JP" sz="2400" dirty="0"/>
              <a:t>			</a:t>
            </a:r>
          </a:p>
        </p:txBody>
      </p:sp>
      <p:graphicFrame>
        <p:nvGraphicFramePr>
          <p:cNvPr id="7" name="オブジェクト 15">
            <a:extLst>
              <a:ext uri="{FF2B5EF4-FFF2-40B4-BE49-F238E27FC236}">
                <a16:creationId xmlns:a16="http://schemas.microsoft.com/office/drawing/2014/main" id="{464EB54E-CF70-4341-9B1F-75A0AC6B1DA0}"/>
              </a:ext>
            </a:extLst>
          </p:cNvPr>
          <p:cNvGraphicFramePr>
            <a:graphicFrameLocks noChangeAspect="1"/>
          </p:cNvGraphicFramePr>
          <p:nvPr>
            <p:extLst>
              <p:ext uri="{D42A27DB-BD31-4B8C-83A1-F6EECF244321}">
                <p14:modId xmlns:p14="http://schemas.microsoft.com/office/powerpoint/2010/main" val="855403419"/>
              </p:ext>
            </p:extLst>
          </p:nvPr>
        </p:nvGraphicFramePr>
        <p:xfrm>
          <a:off x="2832905" y="2364497"/>
          <a:ext cx="3827463" cy="1565275"/>
        </p:xfrm>
        <a:graphic>
          <a:graphicData uri="http://schemas.openxmlformats.org/presentationml/2006/ole">
            <mc:AlternateContent xmlns:mc="http://schemas.openxmlformats.org/markup-compatibility/2006">
              <mc:Choice xmlns:v="urn:schemas-microsoft-com:vml" Requires="v">
                <p:oleObj spid="_x0000_s1032" name="数式" r:id="rId4" imgW="2184120" imgH="901440" progId="Equation.3">
                  <p:embed/>
                </p:oleObj>
              </mc:Choice>
              <mc:Fallback>
                <p:oleObj name="数式" r:id="rId4" imgW="2184120" imgH="901440" progId="Equation.3">
                  <p:embed/>
                  <p:pic>
                    <p:nvPicPr>
                      <p:cNvPr id="7" name="オブジェクト 15">
                        <a:extLst>
                          <a:ext uri="{FF2B5EF4-FFF2-40B4-BE49-F238E27FC236}">
                            <a16:creationId xmlns:a16="http://schemas.microsoft.com/office/drawing/2014/main" id="{464EB54E-CF70-4341-9B1F-75A0AC6B1DA0}"/>
                          </a:ext>
                        </a:extLst>
                      </p:cNvPr>
                      <p:cNvPicPr>
                        <a:picLocks noChangeAspect="1" noChangeArrowheads="1"/>
                      </p:cNvPicPr>
                      <p:nvPr/>
                    </p:nvPicPr>
                    <p:blipFill>
                      <a:blip r:embed="rId5"/>
                      <a:srcRect/>
                      <a:stretch>
                        <a:fillRect/>
                      </a:stretch>
                    </p:blipFill>
                    <p:spPr bwMode="auto">
                      <a:xfrm>
                        <a:off x="2832905" y="2364497"/>
                        <a:ext cx="3827463" cy="1565275"/>
                      </a:xfrm>
                      <a:prstGeom prst="rect">
                        <a:avLst/>
                      </a:prstGeom>
                      <a:solidFill>
                        <a:schemeClr val="accent6">
                          <a:lumMod val="20000"/>
                          <a:lumOff val="80000"/>
                        </a:schemeClr>
                      </a:solidFill>
                    </p:spPr>
                  </p:pic>
                </p:oleObj>
              </mc:Fallback>
            </mc:AlternateContent>
          </a:graphicData>
        </a:graphic>
      </p:graphicFrame>
      <p:graphicFrame>
        <p:nvGraphicFramePr>
          <p:cNvPr id="8" name="オブジェクト 20">
            <a:extLst>
              <a:ext uri="{FF2B5EF4-FFF2-40B4-BE49-F238E27FC236}">
                <a16:creationId xmlns:a16="http://schemas.microsoft.com/office/drawing/2014/main" id="{C2BD8DEA-AC88-41FA-94F2-79860AF47359}"/>
              </a:ext>
            </a:extLst>
          </p:cNvPr>
          <p:cNvGraphicFramePr>
            <a:graphicFrameLocks noChangeAspect="1"/>
          </p:cNvGraphicFramePr>
          <p:nvPr>
            <p:extLst>
              <p:ext uri="{D42A27DB-BD31-4B8C-83A1-F6EECF244321}">
                <p14:modId xmlns:p14="http://schemas.microsoft.com/office/powerpoint/2010/main" val="3728679501"/>
              </p:ext>
            </p:extLst>
          </p:nvPr>
        </p:nvGraphicFramePr>
        <p:xfrm>
          <a:off x="724725" y="3235938"/>
          <a:ext cx="1042988" cy="715963"/>
        </p:xfrm>
        <a:graphic>
          <a:graphicData uri="http://schemas.openxmlformats.org/presentationml/2006/ole">
            <mc:AlternateContent xmlns:mc="http://schemas.openxmlformats.org/markup-compatibility/2006">
              <mc:Choice xmlns:v="urn:schemas-microsoft-com:vml" Requires="v">
                <p:oleObj spid="_x0000_s1033" name="数式" r:id="rId6" imgW="583920" imgH="393480" progId="Equation.3">
                  <p:embed/>
                </p:oleObj>
              </mc:Choice>
              <mc:Fallback>
                <p:oleObj name="数式" r:id="rId6" imgW="583920" imgH="393480" progId="Equation.3">
                  <p:embed/>
                  <p:pic>
                    <p:nvPicPr>
                      <p:cNvPr id="8" name="オブジェクト 20">
                        <a:extLst>
                          <a:ext uri="{FF2B5EF4-FFF2-40B4-BE49-F238E27FC236}">
                            <a16:creationId xmlns:a16="http://schemas.microsoft.com/office/drawing/2014/main" id="{C2BD8DEA-AC88-41FA-94F2-79860AF473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725" y="3235938"/>
                        <a:ext cx="1042988" cy="715963"/>
                      </a:xfrm>
                      <a:prstGeom prst="rect">
                        <a:avLst/>
                      </a:prstGeom>
                      <a:solidFill>
                        <a:srgbClr val="EBF1DE"/>
                      </a:solidFill>
                      <a:ln>
                        <a:noFill/>
                      </a:ln>
                      <a:extLst>
                        <a:ext uri="{91240B29-F687-4F45-9708-019B960494DF}">
                          <a14:hiddenLine xmlns:a14="http://schemas.microsoft.com/office/drawing/2010/main" w="28575" cmpd="sng">
                            <a:solidFill>
                              <a:srgbClr val="000000"/>
                            </a:solidFill>
                            <a:miter lim="800000"/>
                            <a:headEnd/>
                            <a:tailEnd/>
                          </a14:hiddenLine>
                        </a:ext>
                      </a:extLst>
                    </p:spPr>
                  </p:pic>
                </p:oleObj>
              </mc:Fallback>
            </mc:AlternateContent>
          </a:graphicData>
        </a:graphic>
      </p:graphicFrame>
      <p:graphicFrame>
        <p:nvGraphicFramePr>
          <p:cNvPr id="9" name="Table 8">
            <a:extLst>
              <a:ext uri="{FF2B5EF4-FFF2-40B4-BE49-F238E27FC236}">
                <a16:creationId xmlns:a16="http://schemas.microsoft.com/office/drawing/2014/main" id="{C015908D-3614-4F45-A51C-DA247CCAB03F}"/>
              </a:ext>
            </a:extLst>
          </p:cNvPr>
          <p:cNvGraphicFramePr>
            <a:graphicFrameLocks noGrp="1"/>
          </p:cNvGraphicFramePr>
          <p:nvPr>
            <p:extLst>
              <p:ext uri="{D42A27DB-BD31-4B8C-83A1-F6EECF244321}">
                <p14:modId xmlns:p14="http://schemas.microsoft.com/office/powerpoint/2010/main" val="3451470197"/>
              </p:ext>
            </p:extLst>
          </p:nvPr>
        </p:nvGraphicFramePr>
        <p:xfrm>
          <a:off x="299486" y="4459157"/>
          <a:ext cx="11615812" cy="2027490"/>
        </p:xfrm>
        <a:graphic>
          <a:graphicData uri="http://schemas.openxmlformats.org/drawingml/2006/table">
            <a:tbl>
              <a:tblPr>
                <a:tableStyleId>{5C22544A-7EE6-4342-B048-85BDC9FD1C3A}</a:tableStyleId>
              </a:tblPr>
              <a:tblGrid>
                <a:gridCol w="1173314">
                  <a:extLst>
                    <a:ext uri="{9D8B030D-6E8A-4147-A177-3AD203B41FA5}">
                      <a16:colId xmlns:a16="http://schemas.microsoft.com/office/drawing/2014/main" val="3577702634"/>
                    </a:ext>
                  </a:extLst>
                </a:gridCol>
                <a:gridCol w="1267180">
                  <a:extLst>
                    <a:ext uri="{9D8B030D-6E8A-4147-A177-3AD203B41FA5}">
                      <a16:colId xmlns:a16="http://schemas.microsoft.com/office/drawing/2014/main" val="2447386038"/>
                    </a:ext>
                  </a:extLst>
                </a:gridCol>
                <a:gridCol w="1173314">
                  <a:extLst>
                    <a:ext uri="{9D8B030D-6E8A-4147-A177-3AD203B41FA5}">
                      <a16:colId xmlns:a16="http://schemas.microsoft.com/office/drawing/2014/main" val="1268876493"/>
                    </a:ext>
                  </a:extLst>
                </a:gridCol>
                <a:gridCol w="1173314">
                  <a:extLst>
                    <a:ext uri="{9D8B030D-6E8A-4147-A177-3AD203B41FA5}">
                      <a16:colId xmlns:a16="http://schemas.microsoft.com/office/drawing/2014/main" val="2098124749"/>
                    </a:ext>
                  </a:extLst>
                </a:gridCol>
                <a:gridCol w="1173314">
                  <a:extLst>
                    <a:ext uri="{9D8B030D-6E8A-4147-A177-3AD203B41FA5}">
                      <a16:colId xmlns:a16="http://schemas.microsoft.com/office/drawing/2014/main" val="2883888087"/>
                    </a:ext>
                  </a:extLst>
                </a:gridCol>
                <a:gridCol w="1173314">
                  <a:extLst>
                    <a:ext uri="{9D8B030D-6E8A-4147-A177-3AD203B41FA5}">
                      <a16:colId xmlns:a16="http://schemas.microsoft.com/office/drawing/2014/main" val="3285218296"/>
                    </a:ext>
                  </a:extLst>
                </a:gridCol>
                <a:gridCol w="1806905">
                  <a:extLst>
                    <a:ext uri="{9D8B030D-6E8A-4147-A177-3AD203B41FA5}">
                      <a16:colId xmlns:a16="http://schemas.microsoft.com/office/drawing/2014/main" val="3315099448"/>
                    </a:ext>
                  </a:extLst>
                </a:gridCol>
                <a:gridCol w="1501843">
                  <a:extLst>
                    <a:ext uri="{9D8B030D-6E8A-4147-A177-3AD203B41FA5}">
                      <a16:colId xmlns:a16="http://schemas.microsoft.com/office/drawing/2014/main" val="370488395"/>
                    </a:ext>
                  </a:extLst>
                </a:gridCol>
                <a:gridCol w="1173314">
                  <a:extLst>
                    <a:ext uri="{9D8B030D-6E8A-4147-A177-3AD203B41FA5}">
                      <a16:colId xmlns:a16="http://schemas.microsoft.com/office/drawing/2014/main" val="638929393"/>
                    </a:ext>
                  </a:extLst>
                </a:gridCol>
              </a:tblGrid>
              <a:tr h="337915">
                <a:tc>
                  <a:txBody>
                    <a:bodyPr/>
                    <a:lstStyle/>
                    <a:p>
                      <a:pPr algn="ctr" fontAlgn="b"/>
                      <a:r>
                        <a:rPr lang="en-US" sz="2000" b="1" u="none" strike="noStrike" dirty="0">
                          <a:effectLst/>
                        </a:rPr>
                        <a:t>Isotope</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radius (cm)</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mass (kg)</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k-inf</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l (abs)</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alphaN</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decayN</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ATTR</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ATTR(N)</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3868819169"/>
                  </a:ext>
                </a:extLst>
              </a:tr>
              <a:tr h="337915">
                <a:tc>
                  <a:txBody>
                    <a:bodyPr/>
                    <a:lstStyle/>
                    <a:p>
                      <a:pPr algn="ctr" fontAlgn="b"/>
                      <a:r>
                        <a:rPr lang="en-US" sz="2000" b="1" u="none" strike="noStrike" dirty="0">
                          <a:effectLst/>
                        </a:rPr>
                        <a:t>238</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5.96</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14.01</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2.81324</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1.27E-08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0.96</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1.00000</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0.9627619</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0</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560504804"/>
                  </a:ext>
                </a:extLst>
              </a:tr>
              <a:tr h="337915">
                <a:tc>
                  <a:txBody>
                    <a:bodyPr/>
                    <a:lstStyle/>
                    <a:p>
                      <a:pPr algn="ctr" fontAlgn="b"/>
                      <a:r>
                        <a:rPr lang="en-US" sz="2000" b="1" u="none" strike="noStrike" dirty="0">
                          <a:effectLst/>
                        </a:rPr>
                        <a:t>239</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6.22</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15.93</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2.95061</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1.31E-08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1.00</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0.00387</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258.4596560</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1</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2938187848"/>
                  </a:ext>
                </a:extLst>
              </a:tr>
              <a:tr h="337915">
                <a:tc>
                  <a:txBody>
                    <a:bodyPr/>
                    <a:lstStyle/>
                    <a:p>
                      <a:pPr algn="ctr" fontAlgn="b"/>
                      <a:r>
                        <a:rPr lang="en-US" sz="2000" b="1" u="none" strike="noStrike" dirty="0">
                          <a:effectLst/>
                        </a:rPr>
                        <a:t>240</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9.02</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48.57</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2.23078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4.57E-08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0.18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0.04316</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4.1926093</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0.012543</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1745647187"/>
                  </a:ext>
                </a:extLst>
              </a:tr>
              <a:tr h="337915">
                <a:tc>
                  <a:txBody>
                    <a:bodyPr/>
                    <a:lstStyle/>
                    <a:p>
                      <a:pPr algn="ctr" fontAlgn="b"/>
                      <a:r>
                        <a:rPr lang="en-US" sz="2000" b="1" u="none" strike="noStrike" dirty="0">
                          <a:effectLst/>
                        </a:rPr>
                        <a:t>241</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6.58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18.85</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2.90547</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1.23E-08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1.04</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0.00807</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129.1969948</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0.498003</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1470442049"/>
                  </a:ext>
                </a:extLst>
              </a:tr>
              <a:tr h="337915">
                <a:tc>
                  <a:txBody>
                    <a:bodyPr/>
                    <a:lstStyle/>
                    <a:p>
                      <a:pPr algn="ctr" fontAlgn="b"/>
                      <a:r>
                        <a:rPr lang="en-US" sz="2000" b="1" u="none" strike="noStrike" dirty="0">
                          <a:effectLst/>
                        </a:rPr>
                        <a:t>242</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11.3</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95.50</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1.9642</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7.68E-08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0.08</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0.00144</a:t>
                      </a:r>
                      <a:endParaRPr lang="en-US" sz="2000" b="0"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u="none" strike="noStrike" dirty="0">
                          <a:effectLst/>
                        </a:rPr>
                        <a:t>58.5002960</a:t>
                      </a:r>
                      <a:endParaRPr lang="en-US" sz="2000" b="1" i="0" u="none" strike="noStrike" dirty="0">
                        <a:solidFill>
                          <a:srgbClr val="000000"/>
                        </a:solidFill>
                        <a:effectLst/>
                        <a:latin typeface="Calibri" panose="020F0502020204030204" pitchFamily="34" charset="0"/>
                      </a:endParaRPr>
                    </a:p>
                  </a:txBody>
                  <a:tcPr marL="7039" marR="7039" marT="7039" marB="0" anchor="b"/>
                </a:tc>
                <a:tc>
                  <a:txBody>
                    <a:bodyPr/>
                    <a:lstStyle/>
                    <a:p>
                      <a:pPr algn="ctr" fontAlgn="b"/>
                      <a:r>
                        <a:rPr lang="en-US" sz="2000" b="1" u="none" strike="noStrike" dirty="0">
                          <a:effectLst/>
                        </a:rPr>
                        <a:t>0.223449</a:t>
                      </a:r>
                      <a:endParaRPr lang="en-US" sz="2000" b="1" i="0" u="none" strike="noStrike" dirty="0">
                        <a:solidFill>
                          <a:srgbClr val="000000"/>
                        </a:solidFill>
                        <a:effectLst/>
                        <a:latin typeface="Calibri" panose="020F0502020204030204" pitchFamily="34" charset="0"/>
                      </a:endParaRPr>
                    </a:p>
                  </a:txBody>
                  <a:tcPr marL="7039" marR="7039" marT="7039" marB="0" anchor="b"/>
                </a:tc>
                <a:extLst>
                  <a:ext uri="{0D108BD9-81ED-4DB2-BD59-A6C34878D82A}">
                    <a16:rowId xmlns:a16="http://schemas.microsoft.com/office/drawing/2014/main" val="986270410"/>
                  </a:ext>
                </a:extLst>
              </a:tr>
            </a:tbl>
          </a:graphicData>
        </a:graphic>
      </p:graphicFrame>
      <p:graphicFrame>
        <p:nvGraphicFramePr>
          <p:cNvPr id="10" name="Chart 9">
            <a:extLst>
              <a:ext uri="{FF2B5EF4-FFF2-40B4-BE49-F238E27FC236}">
                <a16:creationId xmlns:a16="http://schemas.microsoft.com/office/drawing/2014/main" id="{0D4C1520-4DA9-4346-BFBB-0C394C32D159}"/>
              </a:ext>
            </a:extLst>
          </p:cNvPr>
          <p:cNvGraphicFramePr>
            <a:graphicFrameLocks/>
          </p:cNvGraphicFramePr>
          <p:nvPr>
            <p:extLst>
              <p:ext uri="{D42A27DB-BD31-4B8C-83A1-F6EECF244321}">
                <p14:modId xmlns:p14="http://schemas.microsoft.com/office/powerpoint/2010/main" val="2388807348"/>
              </p:ext>
            </p:extLst>
          </p:nvPr>
        </p:nvGraphicFramePr>
        <p:xfrm>
          <a:off x="6834516" y="65061"/>
          <a:ext cx="5156842" cy="309410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1" name="表 24">
            <a:extLst>
              <a:ext uri="{FF2B5EF4-FFF2-40B4-BE49-F238E27FC236}">
                <a16:creationId xmlns:a16="http://schemas.microsoft.com/office/drawing/2014/main" id="{E662A2B7-DBE6-4CFA-8D5D-601C6B1EA0A5}"/>
              </a:ext>
            </a:extLst>
          </p:cNvPr>
          <p:cNvGraphicFramePr>
            <a:graphicFrameLocks noGrp="1"/>
          </p:cNvGraphicFramePr>
          <p:nvPr>
            <p:extLst>
              <p:ext uri="{D42A27DB-BD31-4B8C-83A1-F6EECF244321}">
                <p14:modId xmlns:p14="http://schemas.microsoft.com/office/powerpoint/2010/main" val="4145860253"/>
              </p:ext>
            </p:extLst>
          </p:nvPr>
        </p:nvGraphicFramePr>
        <p:xfrm>
          <a:off x="8233496" y="3058755"/>
          <a:ext cx="2674641" cy="1280160"/>
        </p:xfrm>
        <a:graphic>
          <a:graphicData uri="http://schemas.openxmlformats.org/drawingml/2006/table">
            <a:tbl>
              <a:tblPr firstRow="1" firstCol="1" bandRow="1">
                <a:tableStyleId>{5C22544A-7EE6-4342-B048-85BDC9FD1C3A}</a:tableStyleId>
              </a:tblPr>
              <a:tblGrid>
                <a:gridCol w="891547">
                  <a:extLst>
                    <a:ext uri="{9D8B030D-6E8A-4147-A177-3AD203B41FA5}">
                      <a16:colId xmlns:a16="http://schemas.microsoft.com/office/drawing/2014/main" val="20000"/>
                    </a:ext>
                  </a:extLst>
                </a:gridCol>
                <a:gridCol w="891547">
                  <a:extLst>
                    <a:ext uri="{9D8B030D-6E8A-4147-A177-3AD203B41FA5}">
                      <a16:colId xmlns:a16="http://schemas.microsoft.com/office/drawing/2014/main" val="20001"/>
                    </a:ext>
                  </a:extLst>
                </a:gridCol>
                <a:gridCol w="891547">
                  <a:extLst>
                    <a:ext uri="{9D8B030D-6E8A-4147-A177-3AD203B41FA5}">
                      <a16:colId xmlns:a16="http://schemas.microsoft.com/office/drawing/2014/main" val="20002"/>
                    </a:ext>
                  </a:extLst>
                </a:gridCol>
              </a:tblGrid>
              <a:tr h="106732">
                <a:tc>
                  <a:txBody>
                    <a:bodyPr/>
                    <a:lstStyle/>
                    <a:p>
                      <a:pPr algn="ctr">
                        <a:spcAft>
                          <a:spcPts val="0"/>
                        </a:spcAft>
                      </a:pPr>
                      <a:r>
                        <a:rPr lang="en-US" sz="1200" kern="100" dirty="0">
                          <a:effectLst/>
                        </a:rPr>
                        <a:t>Isotope</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Decay heat</a:t>
                      </a:r>
                      <a:br>
                        <a:rPr lang="en-US" sz="1200" kern="100" dirty="0">
                          <a:effectLst/>
                        </a:rPr>
                      </a:br>
                      <a:r>
                        <a:rPr lang="en-US" sz="1200" kern="100" dirty="0">
                          <a:effectLst/>
                        </a:rPr>
                        <a:t>(W/kg)</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SN</a:t>
                      </a:r>
                      <a:br>
                        <a:rPr lang="en-US" sz="1200" kern="100" dirty="0">
                          <a:effectLst/>
                        </a:rPr>
                      </a:br>
                      <a:r>
                        <a:rPr lang="en-US" sz="1200" kern="100" dirty="0">
                          <a:effectLst/>
                        </a:rPr>
                        <a:t>(n/g/s)</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0"/>
                  </a:ext>
                </a:extLst>
              </a:tr>
              <a:tr h="174040">
                <a:tc>
                  <a:txBody>
                    <a:bodyPr/>
                    <a:lstStyle/>
                    <a:p>
                      <a:pPr algn="ctr">
                        <a:spcAft>
                          <a:spcPts val="0"/>
                        </a:spcAft>
                      </a:pPr>
                      <a:r>
                        <a:rPr lang="en-US" sz="1200" kern="100" baseline="30000" dirty="0">
                          <a:effectLst/>
                        </a:rPr>
                        <a:t>238</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567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2660</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1"/>
                  </a:ext>
                </a:extLst>
              </a:tr>
              <a:tr h="174040">
                <a:tc>
                  <a:txBody>
                    <a:bodyPr/>
                    <a:lstStyle/>
                    <a:p>
                      <a:pPr algn="ctr">
                        <a:spcAft>
                          <a:spcPts val="0"/>
                        </a:spcAft>
                      </a:pPr>
                      <a:r>
                        <a:rPr lang="en-US" sz="1200" kern="100" baseline="30000" dirty="0">
                          <a:effectLst/>
                        </a:rPr>
                        <a:t>239</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1.93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0.0226</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2"/>
                  </a:ext>
                </a:extLst>
              </a:tr>
              <a:tr h="174040">
                <a:tc>
                  <a:txBody>
                    <a:bodyPr/>
                    <a:lstStyle/>
                    <a:p>
                      <a:pPr algn="ctr">
                        <a:spcAft>
                          <a:spcPts val="0"/>
                        </a:spcAft>
                      </a:pPr>
                      <a:r>
                        <a:rPr lang="en-US" sz="1200" kern="100" baseline="30000" dirty="0">
                          <a:effectLst/>
                        </a:rPr>
                        <a:t>240</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7.06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1030</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3"/>
                  </a:ext>
                </a:extLst>
              </a:tr>
              <a:tr h="174040">
                <a:tc>
                  <a:txBody>
                    <a:bodyPr/>
                    <a:lstStyle/>
                    <a:p>
                      <a:pPr algn="ctr">
                        <a:spcAft>
                          <a:spcPts val="0"/>
                        </a:spcAft>
                      </a:pPr>
                      <a:r>
                        <a:rPr lang="en-US" sz="1200" kern="100" baseline="30000" dirty="0">
                          <a:effectLst/>
                        </a:rPr>
                        <a:t>241</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3.4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0.0493</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4"/>
                  </a:ext>
                </a:extLst>
              </a:tr>
              <a:tr h="174040">
                <a:tc>
                  <a:txBody>
                    <a:bodyPr/>
                    <a:lstStyle/>
                    <a:p>
                      <a:pPr algn="ctr">
                        <a:spcAft>
                          <a:spcPts val="0"/>
                        </a:spcAft>
                      </a:pPr>
                      <a:r>
                        <a:rPr lang="en-US" sz="1200" kern="100" baseline="30000" dirty="0">
                          <a:effectLst/>
                        </a:rPr>
                        <a:t>242</a:t>
                      </a:r>
                      <a:r>
                        <a:rPr lang="en-US" sz="1200" kern="100" dirty="0">
                          <a:effectLst/>
                        </a:rPr>
                        <a:t>Pu</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0.12 </a:t>
                      </a:r>
                      <a:endParaRPr lang="ja-JP" sz="1200" kern="100" dirty="0">
                        <a:effectLst/>
                        <a:latin typeface="Century"/>
                        <a:ea typeface="ＭＳ 明朝"/>
                        <a:cs typeface="Times New Roman"/>
                      </a:endParaRPr>
                    </a:p>
                  </a:txBody>
                  <a:tcPr marL="62865" marR="62865" marT="0" marB="0" anchor="ctr"/>
                </a:tc>
                <a:tc>
                  <a:txBody>
                    <a:bodyPr/>
                    <a:lstStyle/>
                    <a:p>
                      <a:pPr algn="ctr">
                        <a:spcAft>
                          <a:spcPts val="0"/>
                        </a:spcAft>
                      </a:pPr>
                      <a:r>
                        <a:rPr lang="en-US" sz="1200" kern="100" dirty="0">
                          <a:effectLst/>
                        </a:rPr>
                        <a:t>1720</a:t>
                      </a:r>
                      <a:endParaRPr lang="ja-JP" sz="1200" kern="100" dirty="0">
                        <a:effectLst/>
                        <a:latin typeface="Century"/>
                        <a:ea typeface="ＭＳ 明朝"/>
                        <a:cs typeface="Times New Roman"/>
                      </a:endParaRPr>
                    </a:p>
                  </a:txBody>
                  <a:tcPr marL="62865" marR="62865" marT="0" marB="0" anchor="ctr"/>
                </a:tc>
                <a:extLst>
                  <a:ext uri="{0D108BD9-81ED-4DB2-BD59-A6C34878D82A}">
                    <a16:rowId xmlns:a16="http://schemas.microsoft.com/office/drawing/2014/main" val="10005"/>
                  </a:ext>
                </a:extLst>
              </a:tr>
            </a:tbl>
          </a:graphicData>
        </a:graphic>
      </p:graphicFrame>
      <p:cxnSp>
        <p:nvCxnSpPr>
          <p:cNvPr id="12" name="直線コネクタ 6">
            <a:extLst>
              <a:ext uri="{FF2B5EF4-FFF2-40B4-BE49-F238E27FC236}">
                <a16:creationId xmlns:a16="http://schemas.microsoft.com/office/drawing/2014/main" id="{35B6E781-77F6-4482-A1A4-8A4ECE5B9D55}"/>
              </a:ext>
            </a:extLst>
          </p:cNvPr>
          <p:cNvCxnSpPr/>
          <p:nvPr/>
        </p:nvCxnSpPr>
        <p:spPr>
          <a:xfrm flipH="1">
            <a:off x="4530022" y="3324898"/>
            <a:ext cx="1659980" cy="603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21">
            <a:extLst>
              <a:ext uri="{FF2B5EF4-FFF2-40B4-BE49-F238E27FC236}">
                <a16:creationId xmlns:a16="http://schemas.microsoft.com/office/drawing/2014/main" id="{9A62F28E-920E-4762-B5AA-65E538ABC8AE}"/>
              </a:ext>
            </a:extLst>
          </p:cNvPr>
          <p:cNvCxnSpPr/>
          <p:nvPr/>
        </p:nvCxnSpPr>
        <p:spPr>
          <a:xfrm>
            <a:off x="4948502" y="3274594"/>
            <a:ext cx="1584176" cy="5760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656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56117C8A-2614-4D2B-9F1E-C85790013531}"/>
              </a:ext>
            </a:extLst>
          </p:cNvPr>
          <p:cNvSpPr txBox="1">
            <a:spLocks/>
          </p:cNvSpPr>
          <p:nvPr/>
        </p:nvSpPr>
        <p:spPr>
          <a:xfrm>
            <a:off x="444616" y="359767"/>
            <a:ext cx="8229600"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sz="3600" dirty="0"/>
              <a:t>Criticality Safety </a:t>
            </a:r>
            <a:r>
              <a:rPr lang="en-US" altLang="ja-JP" sz="3600" dirty="0"/>
              <a:t>of </a:t>
            </a:r>
            <a:br>
              <a:rPr lang="en-US" altLang="ja-JP" sz="3600" dirty="0"/>
            </a:br>
            <a:r>
              <a:rPr lang="en-US" altLang="ja-JP" sz="3600" dirty="0"/>
              <a:t>Chemical Process in Pulse column </a:t>
            </a:r>
            <a:endParaRPr kumimoji="1" lang="ja-JP" altLang="en-US" sz="3600" dirty="0"/>
          </a:p>
        </p:txBody>
      </p:sp>
      <p:sp>
        <p:nvSpPr>
          <p:cNvPr id="5" name="コンテンツ プレースホルダ 2">
            <a:extLst>
              <a:ext uri="{FF2B5EF4-FFF2-40B4-BE49-F238E27FC236}">
                <a16:creationId xmlns:a16="http://schemas.microsoft.com/office/drawing/2014/main" id="{17976847-E3AA-42BD-B5E4-20C99823475E}"/>
              </a:ext>
            </a:extLst>
          </p:cNvPr>
          <p:cNvSpPr txBox="1">
            <a:spLocks/>
          </p:cNvSpPr>
          <p:nvPr/>
        </p:nvSpPr>
        <p:spPr>
          <a:xfrm>
            <a:off x="297806" y="1502767"/>
            <a:ext cx="7956794" cy="4739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ja-JP" sz="2400" dirty="0"/>
              <a:t>Material : Pu and U in solution</a:t>
            </a:r>
          </a:p>
          <a:p>
            <a:pPr>
              <a:buFont typeface="Arial" panose="020B0604020202020204" pitchFamily="34" charset="0"/>
              <a:buNone/>
            </a:pPr>
            <a:r>
              <a:rPr lang="en-US" altLang="ja-JP" sz="2400" dirty="0"/>
              <a:t>Mass density: Water solution, fix with 1.0g/cc</a:t>
            </a:r>
          </a:p>
          <a:p>
            <a:pPr>
              <a:buFont typeface="Arial" panose="020B0604020202020204" pitchFamily="34" charset="0"/>
              <a:buNone/>
            </a:pPr>
            <a:r>
              <a:rPr lang="en-US" altLang="ja-JP" sz="2400" dirty="0"/>
              <a:t>Pulse Column: Variable Diameter (cm), infinite column</a:t>
            </a:r>
          </a:p>
          <a:p>
            <a:pPr>
              <a:buFont typeface="Arial" panose="020B0604020202020204" pitchFamily="34" charset="0"/>
              <a:buNone/>
            </a:pPr>
            <a:r>
              <a:rPr lang="en-US" altLang="ja-JP" sz="2400" dirty="0"/>
              <a:t>Parameters: Pu density, U-Pu composition</a:t>
            </a:r>
          </a:p>
          <a:p>
            <a:pPr>
              <a:buFont typeface="Arial" panose="020B0604020202020204" pitchFamily="34" charset="0"/>
              <a:buNone/>
            </a:pPr>
            <a:endParaRPr lang="en-US" altLang="ja-JP" sz="2400" dirty="0"/>
          </a:p>
          <a:p>
            <a:pPr>
              <a:buFont typeface="Arial" panose="020B0604020202020204" pitchFamily="34" charset="0"/>
              <a:buNone/>
            </a:pPr>
            <a:r>
              <a:rPr lang="en-US" altLang="ja-JP" sz="2400" dirty="0"/>
              <a:t>			</a:t>
            </a:r>
          </a:p>
        </p:txBody>
      </p:sp>
      <p:pic>
        <p:nvPicPr>
          <p:cNvPr id="6" name="Picture 2" descr="工程図">
            <a:extLst>
              <a:ext uri="{FF2B5EF4-FFF2-40B4-BE49-F238E27FC236}">
                <a16:creationId xmlns:a16="http://schemas.microsoft.com/office/drawing/2014/main" id="{A6FF7544-E00A-4D1B-9E5D-FDF974C82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53" y="3577803"/>
            <a:ext cx="8089728" cy="29585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rist.or.jp/atomica/data/pict/04/04070307/15.gif">
            <a:extLst>
              <a:ext uri="{FF2B5EF4-FFF2-40B4-BE49-F238E27FC236}">
                <a16:creationId xmlns:a16="http://schemas.microsoft.com/office/drawing/2014/main" id="{38CFC6A6-9099-4D6F-8B07-71E9F7C95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2766" y="2704745"/>
            <a:ext cx="2995375" cy="4106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F3ECB9A7-D11F-44FB-8FFA-03A08D592575}"/>
              </a:ext>
            </a:extLst>
          </p:cNvPr>
          <p:cNvGraphicFramePr>
            <a:graphicFrameLocks noGrp="1"/>
          </p:cNvGraphicFramePr>
          <p:nvPr>
            <p:extLst>
              <p:ext uri="{D42A27DB-BD31-4B8C-83A1-F6EECF244321}">
                <p14:modId xmlns:p14="http://schemas.microsoft.com/office/powerpoint/2010/main" val="724858878"/>
              </p:ext>
            </p:extLst>
          </p:nvPr>
        </p:nvGraphicFramePr>
        <p:xfrm>
          <a:off x="7277101" y="359767"/>
          <a:ext cx="4470284" cy="2036598"/>
        </p:xfrm>
        <a:graphic>
          <a:graphicData uri="http://schemas.openxmlformats.org/drawingml/2006/table">
            <a:tbl>
              <a:tblPr>
                <a:tableStyleId>{5C22544A-7EE6-4342-B048-85BDC9FD1C3A}</a:tableStyleId>
              </a:tblPr>
              <a:tblGrid>
                <a:gridCol w="1834242">
                  <a:extLst>
                    <a:ext uri="{9D8B030D-6E8A-4147-A177-3AD203B41FA5}">
                      <a16:colId xmlns:a16="http://schemas.microsoft.com/office/drawing/2014/main" val="1718754719"/>
                    </a:ext>
                  </a:extLst>
                </a:gridCol>
                <a:gridCol w="1382486">
                  <a:extLst>
                    <a:ext uri="{9D8B030D-6E8A-4147-A177-3AD203B41FA5}">
                      <a16:colId xmlns:a16="http://schemas.microsoft.com/office/drawing/2014/main" val="4150295448"/>
                    </a:ext>
                  </a:extLst>
                </a:gridCol>
                <a:gridCol w="1253556">
                  <a:extLst>
                    <a:ext uri="{9D8B030D-6E8A-4147-A177-3AD203B41FA5}">
                      <a16:colId xmlns:a16="http://schemas.microsoft.com/office/drawing/2014/main" val="2764673489"/>
                    </a:ext>
                  </a:extLst>
                </a:gridCol>
              </a:tblGrid>
              <a:tr h="336376">
                <a:tc>
                  <a:txBody>
                    <a:bodyPr/>
                    <a:lstStyle/>
                    <a:p>
                      <a:pPr algn="ctr" fontAlgn="b"/>
                      <a:r>
                        <a:rPr lang="en-US" sz="2200" u="none" strike="noStrike" dirty="0">
                          <a:effectLst/>
                        </a:rPr>
                        <a:t>Material Form</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radius (cm)</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k-eff</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3806090643"/>
                  </a:ext>
                </a:extLst>
              </a:tr>
              <a:tr h="336376">
                <a:tc>
                  <a:txBody>
                    <a:bodyPr/>
                    <a:lstStyle/>
                    <a:p>
                      <a:pPr algn="ctr" fontAlgn="b"/>
                      <a:r>
                        <a:rPr lang="en-US" sz="2200" u="none" strike="noStrike" dirty="0">
                          <a:effectLst/>
                        </a:rPr>
                        <a:t>Pu(-0.2)</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27.8</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1.00095</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3670124657"/>
                  </a:ext>
                </a:extLst>
              </a:tr>
              <a:tr h="336376">
                <a:tc>
                  <a:txBody>
                    <a:bodyPr/>
                    <a:lstStyle/>
                    <a:p>
                      <a:pPr algn="ctr" fontAlgn="b"/>
                      <a:r>
                        <a:rPr lang="en-US" sz="2200" u="none" strike="noStrike" dirty="0">
                          <a:effectLst/>
                        </a:rPr>
                        <a:t>Pu(-1.0)</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13.4</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0.99959</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1813197253"/>
                  </a:ext>
                </a:extLst>
              </a:tr>
              <a:tr h="336376">
                <a:tc>
                  <a:txBody>
                    <a:bodyPr/>
                    <a:lstStyle/>
                    <a:p>
                      <a:pPr algn="ctr" fontAlgn="b"/>
                      <a:r>
                        <a:rPr lang="en-US" sz="2200" u="none" strike="noStrike" dirty="0">
                          <a:effectLst/>
                        </a:rPr>
                        <a:t>PuU (0.72/7.2)</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21.44</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0.99954</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1333294475"/>
                  </a:ext>
                </a:extLst>
              </a:tr>
              <a:tr h="336376">
                <a:tc>
                  <a:txBody>
                    <a:bodyPr/>
                    <a:lstStyle/>
                    <a:p>
                      <a:pPr algn="ctr" fontAlgn="b"/>
                      <a:r>
                        <a:rPr lang="en-US" sz="2200" u="none" strike="noStrike" dirty="0">
                          <a:effectLst/>
                        </a:rPr>
                        <a:t>PuU (0.36/7.2)</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28.75</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1.00049</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4005695865"/>
                  </a:ext>
                </a:extLst>
              </a:tr>
              <a:tr h="336376">
                <a:tc>
                  <a:txBody>
                    <a:bodyPr/>
                    <a:lstStyle/>
                    <a:p>
                      <a:pPr algn="ctr" fontAlgn="b"/>
                      <a:r>
                        <a:rPr lang="en-US" sz="2200" u="none" strike="noStrike" dirty="0">
                          <a:effectLst/>
                        </a:rPr>
                        <a:t>PuU (0.5/8)</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25.18</a:t>
                      </a:r>
                      <a:endParaRPr lang="en-US" sz="2200" b="0" i="0" u="none" strike="noStrike" dirty="0">
                        <a:solidFill>
                          <a:srgbClr val="000000"/>
                        </a:solidFill>
                        <a:effectLst/>
                        <a:latin typeface="Calibri" panose="020F0502020204030204" pitchFamily="34" charset="0"/>
                      </a:endParaRPr>
                    </a:p>
                  </a:txBody>
                  <a:tcPr marL="4153" marR="4153" marT="4153" marB="0" anchor="b"/>
                </a:tc>
                <a:tc>
                  <a:txBody>
                    <a:bodyPr/>
                    <a:lstStyle/>
                    <a:p>
                      <a:pPr algn="ctr" fontAlgn="b"/>
                      <a:r>
                        <a:rPr lang="en-US" sz="2200" u="none" strike="noStrike" dirty="0">
                          <a:effectLst/>
                        </a:rPr>
                        <a:t>1.00018</a:t>
                      </a:r>
                      <a:endParaRPr lang="en-US" sz="2200" b="0" i="0" u="none" strike="noStrike" dirty="0">
                        <a:solidFill>
                          <a:srgbClr val="000000"/>
                        </a:solidFill>
                        <a:effectLst/>
                        <a:latin typeface="Calibri" panose="020F0502020204030204" pitchFamily="34" charset="0"/>
                      </a:endParaRPr>
                    </a:p>
                  </a:txBody>
                  <a:tcPr marL="4153" marR="4153" marT="4153" marB="0" anchor="b"/>
                </a:tc>
                <a:extLst>
                  <a:ext uri="{0D108BD9-81ED-4DB2-BD59-A6C34878D82A}">
                    <a16:rowId xmlns:a16="http://schemas.microsoft.com/office/drawing/2014/main" val="2337466838"/>
                  </a:ext>
                </a:extLst>
              </a:tr>
            </a:tbl>
          </a:graphicData>
        </a:graphic>
      </p:graphicFrame>
    </p:spTree>
    <p:extLst>
      <p:ext uri="{BB962C8B-B14F-4D97-AF65-F5344CB8AC3E}">
        <p14:creationId xmlns:p14="http://schemas.microsoft.com/office/powerpoint/2010/main" val="3149798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14B05A0-55F8-4753-833D-CC708763E587}"/>
              </a:ext>
            </a:extLst>
          </p:cNvPr>
          <p:cNvPicPr>
            <a:picLocks noChangeAspect="1"/>
          </p:cNvPicPr>
          <p:nvPr/>
        </p:nvPicPr>
        <p:blipFill rotWithShape="1">
          <a:blip r:embed="rId3">
            <a:alphaModFix amt="50000"/>
          </a:blip>
          <a:srcRect t="6906" b="10374"/>
          <a:stretch/>
        </p:blipFill>
        <p:spPr>
          <a:xfrm>
            <a:off x="20" y="1"/>
            <a:ext cx="12191980" cy="6857999"/>
          </a:xfrm>
          <a:prstGeom prst="rect">
            <a:avLst/>
          </a:prstGeom>
        </p:spPr>
      </p:pic>
      <p:sp>
        <p:nvSpPr>
          <p:cNvPr id="2" name="Title 1">
            <a:extLst>
              <a:ext uri="{FF2B5EF4-FFF2-40B4-BE49-F238E27FC236}">
                <a16:creationId xmlns:a16="http://schemas.microsoft.com/office/drawing/2014/main" id="{F30876A8-C944-44E6-A46A-C6A8E884885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dirty="0">
                <a:solidFill>
                  <a:srgbClr val="FFFFFF"/>
                </a:solidFill>
              </a:rPr>
              <a:t>SLAROM-JOINT-CITATION</a:t>
            </a:r>
          </a:p>
        </p:txBody>
      </p:sp>
      <p:sp>
        <p:nvSpPr>
          <p:cNvPr id="3" name="Text Placeholder 2">
            <a:extLst>
              <a:ext uri="{FF2B5EF4-FFF2-40B4-BE49-F238E27FC236}">
                <a16:creationId xmlns:a16="http://schemas.microsoft.com/office/drawing/2014/main" id="{96813723-F7D5-4CE4-9C2C-B2B7A5167DEE}"/>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dirty="0">
                <a:solidFill>
                  <a:srgbClr val="FFFFFF"/>
                </a:solidFill>
              </a:rPr>
              <a:t>Nuclear Reactor Core Analysis Code </a:t>
            </a:r>
          </a:p>
        </p:txBody>
      </p:sp>
    </p:spTree>
    <p:extLst>
      <p:ext uri="{BB962C8B-B14F-4D97-AF65-F5344CB8AC3E}">
        <p14:creationId xmlns:p14="http://schemas.microsoft.com/office/powerpoint/2010/main" val="412729747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E3287-304F-4E6E-AAB1-707D8B93EC75}"/>
              </a:ext>
            </a:extLst>
          </p:cNvPr>
          <p:cNvSpPr>
            <a:spLocks noGrp="1"/>
          </p:cNvSpPr>
          <p:nvPr>
            <p:ph type="title"/>
          </p:nvPr>
        </p:nvSpPr>
        <p:spPr/>
        <p:txBody>
          <a:bodyPr/>
          <a:lstStyle/>
          <a:p>
            <a:r>
              <a:rPr lang="en-US" dirty="0"/>
              <a:t>Japan Sodium-cooled Fast Reactor (JSFR) </a:t>
            </a:r>
          </a:p>
        </p:txBody>
      </p:sp>
      <p:graphicFrame>
        <p:nvGraphicFramePr>
          <p:cNvPr id="4" name="Object 3">
            <a:extLst>
              <a:ext uri="{FF2B5EF4-FFF2-40B4-BE49-F238E27FC236}">
                <a16:creationId xmlns:a16="http://schemas.microsoft.com/office/drawing/2014/main" id="{BB1AB705-2617-4A7A-83C2-41B53FACA9B5}"/>
              </a:ext>
            </a:extLst>
          </p:cNvPr>
          <p:cNvGraphicFramePr>
            <a:graphicFrameLocks noChangeAspect="1"/>
          </p:cNvGraphicFramePr>
          <p:nvPr>
            <p:extLst>
              <p:ext uri="{D42A27DB-BD31-4B8C-83A1-F6EECF244321}">
                <p14:modId xmlns:p14="http://schemas.microsoft.com/office/powerpoint/2010/main" val="1088963152"/>
              </p:ext>
            </p:extLst>
          </p:nvPr>
        </p:nvGraphicFramePr>
        <p:xfrm>
          <a:off x="218589" y="1834243"/>
          <a:ext cx="4382731" cy="4329715"/>
        </p:xfrm>
        <a:graphic>
          <a:graphicData uri="http://schemas.openxmlformats.org/presentationml/2006/ole">
            <mc:AlternateContent xmlns:mc="http://schemas.openxmlformats.org/markup-compatibility/2006">
              <mc:Choice xmlns:v="urn:schemas-microsoft-com:vml" Requires="v">
                <p:oleObj spid="_x0000_s2053" name="Worksheet" r:id="rId4" imgW="3867090" imgH="3794949" progId="Excel.Sheet.12">
                  <p:embed/>
                </p:oleObj>
              </mc:Choice>
              <mc:Fallback>
                <p:oleObj name="Worksheet" r:id="rId4" imgW="3867090" imgH="3794949" progId="Excel.Sheet.12">
                  <p:embed/>
                  <p:pic>
                    <p:nvPicPr>
                      <p:cNvPr id="4" name="Object 3">
                        <a:extLst>
                          <a:ext uri="{FF2B5EF4-FFF2-40B4-BE49-F238E27FC236}">
                            <a16:creationId xmlns:a16="http://schemas.microsoft.com/office/drawing/2014/main" id="{BB1AB705-2617-4A7A-83C2-41B53FACA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589" y="1834243"/>
                        <a:ext cx="4382731" cy="4329715"/>
                      </a:xfrm>
                      <a:prstGeom prst="rect">
                        <a:avLst/>
                      </a:prstGeom>
                      <a:noFill/>
                    </p:spPr>
                  </p:pic>
                </p:oleObj>
              </mc:Fallback>
            </mc:AlternateContent>
          </a:graphicData>
        </a:graphic>
      </p:graphicFrame>
      <p:pic>
        <p:nvPicPr>
          <p:cNvPr id="5" name="Picture 4" descr="A close up of a device&#10;&#10;Description generated with high confidence">
            <a:extLst>
              <a:ext uri="{FF2B5EF4-FFF2-40B4-BE49-F238E27FC236}">
                <a16:creationId xmlns:a16="http://schemas.microsoft.com/office/drawing/2014/main" id="{9AD1C11F-F2F8-4BF3-B0A3-666A8B3298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645" y="1834243"/>
            <a:ext cx="5904302" cy="4012692"/>
          </a:xfrm>
          <a:prstGeom prst="rect">
            <a:avLst/>
          </a:prstGeom>
        </p:spPr>
      </p:pic>
      <p:pic>
        <p:nvPicPr>
          <p:cNvPr id="7" name="Picture 6">
            <a:extLst>
              <a:ext uri="{FF2B5EF4-FFF2-40B4-BE49-F238E27FC236}">
                <a16:creationId xmlns:a16="http://schemas.microsoft.com/office/drawing/2014/main" id="{5C8AF159-F112-474B-ACFD-C0E5120730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02607" y="1454228"/>
            <a:ext cx="1739900" cy="4848261"/>
          </a:xfrm>
          <a:prstGeom prst="rect">
            <a:avLst/>
          </a:prstGeom>
        </p:spPr>
      </p:pic>
      <p:sp>
        <p:nvSpPr>
          <p:cNvPr id="9" name="Rectangle 8">
            <a:extLst>
              <a:ext uri="{FF2B5EF4-FFF2-40B4-BE49-F238E27FC236}">
                <a16:creationId xmlns:a16="http://schemas.microsoft.com/office/drawing/2014/main" id="{A5DA5C21-D226-49AA-9764-B3B3C4D5D217}"/>
              </a:ext>
            </a:extLst>
          </p:cNvPr>
          <p:cNvSpPr/>
          <p:nvPr/>
        </p:nvSpPr>
        <p:spPr>
          <a:xfrm>
            <a:off x="9698112" y="6446044"/>
            <a:ext cx="2098010" cy="369332"/>
          </a:xfrm>
          <a:prstGeom prst="rect">
            <a:avLst/>
          </a:prstGeom>
        </p:spPr>
        <p:txBody>
          <a:bodyPr wrap="none">
            <a:spAutoFit/>
          </a:bodyPr>
          <a:lstStyle/>
          <a:p>
            <a:r>
              <a:rPr lang="en-US" dirty="0"/>
              <a:t>(</a:t>
            </a:r>
            <a:r>
              <a:rPr lang="en-US" dirty="0" err="1"/>
              <a:t>Sagara</a:t>
            </a:r>
            <a:r>
              <a:rPr lang="en-US" dirty="0"/>
              <a:t> et al., 2005).</a:t>
            </a:r>
          </a:p>
        </p:txBody>
      </p:sp>
    </p:spTree>
    <p:extLst>
      <p:ext uri="{BB962C8B-B14F-4D97-AF65-F5344CB8AC3E}">
        <p14:creationId xmlns:p14="http://schemas.microsoft.com/office/powerpoint/2010/main" val="222045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7F91-A011-427F-9735-053674CE9A38}"/>
              </a:ext>
            </a:extLst>
          </p:cNvPr>
          <p:cNvSpPr>
            <a:spLocks noGrp="1"/>
          </p:cNvSpPr>
          <p:nvPr>
            <p:ph type="title"/>
          </p:nvPr>
        </p:nvSpPr>
        <p:spPr/>
        <p:txBody>
          <a:bodyPr/>
          <a:lstStyle/>
          <a:p>
            <a:r>
              <a:rPr lang="en-US" dirty="0"/>
              <a:t>Core design approaches</a:t>
            </a:r>
          </a:p>
        </p:txBody>
      </p:sp>
      <p:pic>
        <p:nvPicPr>
          <p:cNvPr id="4" name="Picture 3">
            <a:extLst>
              <a:ext uri="{FF2B5EF4-FFF2-40B4-BE49-F238E27FC236}">
                <a16:creationId xmlns:a16="http://schemas.microsoft.com/office/drawing/2014/main" id="{3EEFA72C-17B3-48B3-A141-A0F06E895FBC}"/>
              </a:ext>
            </a:extLst>
          </p:cNvPr>
          <p:cNvPicPr>
            <a:picLocks noChangeAspect="1"/>
          </p:cNvPicPr>
          <p:nvPr/>
        </p:nvPicPr>
        <p:blipFill rotWithShape="1">
          <a:blip r:embed="rId3"/>
          <a:srcRect r="11292"/>
          <a:stretch/>
        </p:blipFill>
        <p:spPr>
          <a:xfrm>
            <a:off x="289235" y="1618669"/>
            <a:ext cx="3341744" cy="2071688"/>
          </a:xfrm>
          <a:prstGeom prst="rect">
            <a:avLst/>
          </a:prstGeom>
        </p:spPr>
      </p:pic>
      <p:pic>
        <p:nvPicPr>
          <p:cNvPr id="5" name="Picture 4">
            <a:extLst>
              <a:ext uri="{FF2B5EF4-FFF2-40B4-BE49-F238E27FC236}">
                <a16:creationId xmlns:a16="http://schemas.microsoft.com/office/drawing/2014/main" id="{90E4A071-8E39-4367-A680-964D869D3A07}"/>
              </a:ext>
            </a:extLst>
          </p:cNvPr>
          <p:cNvPicPr>
            <a:picLocks noChangeAspect="1"/>
          </p:cNvPicPr>
          <p:nvPr/>
        </p:nvPicPr>
        <p:blipFill>
          <a:blip r:embed="rId4"/>
          <a:stretch>
            <a:fillRect/>
          </a:stretch>
        </p:blipFill>
        <p:spPr>
          <a:xfrm>
            <a:off x="4196038" y="3857132"/>
            <a:ext cx="3799923" cy="2380965"/>
          </a:xfrm>
          <a:prstGeom prst="rect">
            <a:avLst/>
          </a:prstGeom>
        </p:spPr>
      </p:pic>
      <p:pic>
        <p:nvPicPr>
          <p:cNvPr id="6" name="Picture 5">
            <a:extLst>
              <a:ext uri="{FF2B5EF4-FFF2-40B4-BE49-F238E27FC236}">
                <a16:creationId xmlns:a16="http://schemas.microsoft.com/office/drawing/2014/main" id="{1728D98C-F40A-476D-9372-6053B1FF330A}"/>
              </a:ext>
            </a:extLst>
          </p:cNvPr>
          <p:cNvPicPr>
            <a:picLocks noChangeAspect="1"/>
          </p:cNvPicPr>
          <p:nvPr/>
        </p:nvPicPr>
        <p:blipFill>
          <a:blip r:embed="rId5"/>
          <a:stretch>
            <a:fillRect/>
          </a:stretch>
        </p:blipFill>
        <p:spPr>
          <a:xfrm>
            <a:off x="272842" y="4043019"/>
            <a:ext cx="3799923" cy="2195078"/>
          </a:xfrm>
          <a:prstGeom prst="rect">
            <a:avLst/>
          </a:prstGeom>
        </p:spPr>
      </p:pic>
      <p:pic>
        <p:nvPicPr>
          <p:cNvPr id="7" name="Picture 6">
            <a:extLst>
              <a:ext uri="{FF2B5EF4-FFF2-40B4-BE49-F238E27FC236}">
                <a16:creationId xmlns:a16="http://schemas.microsoft.com/office/drawing/2014/main" id="{F2B246B3-71D8-4513-8DBD-F6F0471B048F}"/>
              </a:ext>
            </a:extLst>
          </p:cNvPr>
          <p:cNvPicPr>
            <a:picLocks noChangeAspect="1"/>
          </p:cNvPicPr>
          <p:nvPr/>
        </p:nvPicPr>
        <p:blipFill>
          <a:blip r:embed="rId6"/>
          <a:stretch>
            <a:fillRect/>
          </a:stretch>
        </p:blipFill>
        <p:spPr>
          <a:xfrm>
            <a:off x="8135629" y="1333500"/>
            <a:ext cx="3799923" cy="2308814"/>
          </a:xfrm>
          <a:prstGeom prst="rect">
            <a:avLst/>
          </a:prstGeom>
        </p:spPr>
      </p:pic>
      <p:pic>
        <p:nvPicPr>
          <p:cNvPr id="8" name="Picture 7">
            <a:extLst>
              <a:ext uri="{FF2B5EF4-FFF2-40B4-BE49-F238E27FC236}">
                <a16:creationId xmlns:a16="http://schemas.microsoft.com/office/drawing/2014/main" id="{46604951-D6D6-4290-B4E6-6AD3A92A11DA}"/>
              </a:ext>
            </a:extLst>
          </p:cNvPr>
          <p:cNvPicPr>
            <a:picLocks noChangeAspect="1"/>
          </p:cNvPicPr>
          <p:nvPr/>
        </p:nvPicPr>
        <p:blipFill rotWithShape="1">
          <a:blip r:embed="rId7"/>
          <a:srcRect r="16879"/>
          <a:stretch/>
        </p:blipFill>
        <p:spPr>
          <a:xfrm>
            <a:off x="4469179" y="1666712"/>
            <a:ext cx="2919369" cy="1975602"/>
          </a:xfrm>
          <a:prstGeom prst="rect">
            <a:avLst/>
          </a:prstGeom>
        </p:spPr>
      </p:pic>
      <p:graphicFrame>
        <p:nvGraphicFramePr>
          <p:cNvPr id="10" name="Content Placeholder 4">
            <a:extLst>
              <a:ext uri="{FF2B5EF4-FFF2-40B4-BE49-F238E27FC236}">
                <a16:creationId xmlns:a16="http://schemas.microsoft.com/office/drawing/2014/main" id="{875B97A8-F926-489D-A156-0C0CE721FE8B}"/>
              </a:ext>
            </a:extLst>
          </p:cNvPr>
          <p:cNvGraphicFramePr>
            <a:graphicFrameLocks noGrp="1"/>
          </p:cNvGraphicFramePr>
          <p:nvPr>
            <p:ph idx="1"/>
            <p:extLst>
              <p:ext uri="{D42A27DB-BD31-4B8C-83A1-F6EECF244321}">
                <p14:modId xmlns:p14="http://schemas.microsoft.com/office/powerpoint/2010/main" val="3429315291"/>
              </p:ext>
            </p:extLst>
          </p:nvPr>
        </p:nvGraphicFramePr>
        <p:xfrm>
          <a:off x="8790214" y="3857132"/>
          <a:ext cx="2509158" cy="2810962"/>
        </p:xfrm>
        <a:graphic>
          <a:graphicData uri="http://schemas.openxmlformats.org/drawingml/2006/table">
            <a:tbl>
              <a:tblPr>
                <a:tableStyleId>{073A0DAA-6AF3-43AB-8588-CEC1D06C72B9}</a:tableStyleId>
              </a:tblPr>
              <a:tblGrid>
                <a:gridCol w="821872">
                  <a:extLst>
                    <a:ext uri="{9D8B030D-6E8A-4147-A177-3AD203B41FA5}">
                      <a16:colId xmlns:a16="http://schemas.microsoft.com/office/drawing/2014/main" val="584073981"/>
                    </a:ext>
                  </a:extLst>
                </a:gridCol>
                <a:gridCol w="1687286">
                  <a:extLst>
                    <a:ext uri="{9D8B030D-6E8A-4147-A177-3AD203B41FA5}">
                      <a16:colId xmlns:a16="http://schemas.microsoft.com/office/drawing/2014/main" val="2987497068"/>
                    </a:ext>
                  </a:extLst>
                </a:gridCol>
              </a:tblGrid>
              <a:tr h="248482">
                <a:tc>
                  <a:txBody>
                    <a:bodyPr/>
                    <a:lstStyle/>
                    <a:p>
                      <a:pPr algn="ctr" fontAlgn="ctr"/>
                      <a:r>
                        <a:rPr lang="en-US" sz="1500" u="none" strike="noStrike" dirty="0">
                          <a:effectLst/>
                        </a:rPr>
                        <a:t>Nuclide</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Composition (wt..%)</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3342649788"/>
                  </a:ext>
                </a:extLst>
              </a:tr>
              <a:tr h="284720">
                <a:tc>
                  <a:txBody>
                    <a:bodyPr/>
                    <a:lstStyle/>
                    <a:p>
                      <a:pPr algn="ctr" fontAlgn="ctr"/>
                      <a:r>
                        <a:rPr lang="en-US" sz="1500" u="none" strike="noStrike" baseline="30000" dirty="0">
                          <a:effectLst/>
                        </a:rPr>
                        <a:t>238</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1.1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3992811106"/>
                  </a:ext>
                </a:extLst>
              </a:tr>
              <a:tr h="284720">
                <a:tc>
                  <a:txBody>
                    <a:bodyPr/>
                    <a:lstStyle/>
                    <a:p>
                      <a:pPr algn="ctr" fontAlgn="ctr"/>
                      <a:r>
                        <a:rPr lang="en-US" sz="1500" u="none" strike="noStrike" baseline="30000" dirty="0">
                          <a:effectLst/>
                        </a:rPr>
                        <a:t>239</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54.1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4063133946"/>
                  </a:ext>
                </a:extLst>
              </a:tr>
              <a:tr h="284720">
                <a:tc>
                  <a:txBody>
                    <a:bodyPr/>
                    <a:lstStyle/>
                    <a:p>
                      <a:pPr algn="ctr" fontAlgn="ctr"/>
                      <a:r>
                        <a:rPr lang="en-US" sz="1500" u="none" strike="noStrike" baseline="30000" dirty="0">
                          <a:effectLst/>
                        </a:rPr>
                        <a:t>240</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32.1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1229301253"/>
                  </a:ext>
                </a:extLst>
              </a:tr>
              <a:tr h="284720">
                <a:tc>
                  <a:txBody>
                    <a:bodyPr/>
                    <a:lstStyle/>
                    <a:p>
                      <a:pPr algn="ctr" fontAlgn="ctr"/>
                      <a:r>
                        <a:rPr lang="en-US" sz="1500" u="none" strike="noStrike" baseline="30000" dirty="0">
                          <a:effectLst/>
                        </a:rPr>
                        <a:t>241</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4.3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3638730152"/>
                  </a:ext>
                </a:extLst>
              </a:tr>
              <a:tr h="284720">
                <a:tc>
                  <a:txBody>
                    <a:bodyPr/>
                    <a:lstStyle/>
                    <a:p>
                      <a:pPr algn="ctr" fontAlgn="ctr"/>
                      <a:r>
                        <a:rPr lang="en-US" sz="1500" u="none" strike="noStrike" baseline="30000" dirty="0">
                          <a:effectLst/>
                        </a:rPr>
                        <a:t>242</a:t>
                      </a:r>
                      <a:r>
                        <a:rPr lang="en-US" sz="1500" u="none" strike="noStrike" dirty="0">
                          <a:effectLst/>
                        </a:rPr>
                        <a:t>Pu</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3.9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600525134"/>
                  </a:ext>
                </a:extLst>
              </a:tr>
              <a:tr h="284720">
                <a:tc>
                  <a:txBody>
                    <a:bodyPr/>
                    <a:lstStyle/>
                    <a:p>
                      <a:pPr algn="ctr" fontAlgn="ctr"/>
                      <a:r>
                        <a:rPr lang="en-US" sz="1500" u="none" strike="noStrike" baseline="30000" dirty="0">
                          <a:effectLst/>
                        </a:rPr>
                        <a:t>237</a:t>
                      </a:r>
                      <a:r>
                        <a:rPr lang="en-US" sz="1500" u="none" strike="noStrike" dirty="0">
                          <a:effectLst/>
                        </a:rPr>
                        <a:t>Np</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0.5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177047559"/>
                  </a:ext>
                </a:extLst>
              </a:tr>
              <a:tr h="284720">
                <a:tc>
                  <a:txBody>
                    <a:bodyPr/>
                    <a:lstStyle/>
                    <a:p>
                      <a:pPr algn="ctr" fontAlgn="ctr"/>
                      <a:r>
                        <a:rPr lang="en-US" sz="1500" u="none" strike="noStrike" baseline="30000" dirty="0">
                          <a:effectLst/>
                        </a:rPr>
                        <a:t>241</a:t>
                      </a:r>
                      <a:r>
                        <a:rPr lang="en-US" sz="1500" u="none" strike="noStrike" dirty="0">
                          <a:effectLst/>
                        </a:rPr>
                        <a:t>Am</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2.0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2640518023"/>
                  </a:ext>
                </a:extLst>
              </a:tr>
              <a:tr h="284720">
                <a:tc>
                  <a:txBody>
                    <a:bodyPr/>
                    <a:lstStyle/>
                    <a:p>
                      <a:pPr algn="ctr" fontAlgn="ctr"/>
                      <a:r>
                        <a:rPr lang="en-US" sz="1500" u="none" strike="noStrike" baseline="30000" dirty="0">
                          <a:effectLst/>
                        </a:rPr>
                        <a:t>243</a:t>
                      </a:r>
                      <a:r>
                        <a:rPr lang="en-US" sz="1500" u="none" strike="noStrike" dirty="0">
                          <a:effectLst/>
                        </a:rPr>
                        <a:t>Am</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1.0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3714887483"/>
                  </a:ext>
                </a:extLst>
              </a:tr>
              <a:tr h="284720">
                <a:tc>
                  <a:txBody>
                    <a:bodyPr/>
                    <a:lstStyle/>
                    <a:p>
                      <a:pPr algn="ctr" fontAlgn="ctr"/>
                      <a:r>
                        <a:rPr lang="en-US" sz="1500" u="none" strike="noStrike" baseline="30000" dirty="0">
                          <a:effectLst/>
                        </a:rPr>
                        <a:t>244</a:t>
                      </a:r>
                      <a:r>
                        <a:rPr lang="en-US" sz="1500" u="none" strike="noStrike" dirty="0">
                          <a:effectLst/>
                        </a:rPr>
                        <a:t>Cm</a:t>
                      </a:r>
                      <a:endParaRPr lang="en-US" sz="1500" b="0" i="0" u="none" strike="noStrike" dirty="0">
                        <a:solidFill>
                          <a:srgbClr val="000000"/>
                        </a:solidFill>
                        <a:effectLst/>
                        <a:latin typeface="Times New Roman" panose="02020603050405020304" pitchFamily="18" charset="0"/>
                      </a:endParaRPr>
                    </a:p>
                  </a:txBody>
                  <a:tcPr marL="0" marR="0" marT="0" marB="0" anchor="ctr"/>
                </a:tc>
                <a:tc>
                  <a:txBody>
                    <a:bodyPr/>
                    <a:lstStyle/>
                    <a:p>
                      <a:pPr algn="ctr" fontAlgn="ctr"/>
                      <a:r>
                        <a:rPr lang="en-US" sz="1500" u="none" strike="noStrike" dirty="0">
                          <a:effectLst/>
                        </a:rPr>
                        <a:t>1.0 </a:t>
                      </a:r>
                      <a:endParaRPr lang="en-US" sz="1500" b="0" i="0" u="none" strike="noStrike" dirty="0">
                        <a:solidFill>
                          <a:srgbClr val="000000"/>
                        </a:solidFill>
                        <a:effectLst/>
                        <a:latin typeface="Times New Roman" panose="02020603050405020304" pitchFamily="18" charset="0"/>
                      </a:endParaRPr>
                    </a:p>
                  </a:txBody>
                  <a:tcPr marL="0" marR="0" marT="0" marB="0" anchor="ctr"/>
                </a:tc>
                <a:extLst>
                  <a:ext uri="{0D108BD9-81ED-4DB2-BD59-A6C34878D82A}">
                    <a16:rowId xmlns:a16="http://schemas.microsoft.com/office/drawing/2014/main" val="2880547866"/>
                  </a:ext>
                </a:extLst>
              </a:tr>
            </a:tbl>
          </a:graphicData>
        </a:graphic>
      </p:graphicFrame>
      <p:sp>
        <p:nvSpPr>
          <p:cNvPr id="11" name="Rectangle 10">
            <a:extLst>
              <a:ext uri="{FF2B5EF4-FFF2-40B4-BE49-F238E27FC236}">
                <a16:creationId xmlns:a16="http://schemas.microsoft.com/office/drawing/2014/main" id="{3666B740-0190-465E-AA88-3C1CFC455B5D}"/>
              </a:ext>
            </a:extLst>
          </p:cNvPr>
          <p:cNvSpPr/>
          <p:nvPr/>
        </p:nvSpPr>
        <p:spPr>
          <a:xfrm>
            <a:off x="10100017" y="94734"/>
            <a:ext cx="2091983" cy="369332"/>
          </a:xfrm>
          <a:prstGeom prst="rect">
            <a:avLst/>
          </a:prstGeom>
        </p:spPr>
        <p:txBody>
          <a:bodyPr wrap="none">
            <a:spAutoFit/>
          </a:bodyPr>
          <a:lstStyle/>
          <a:p>
            <a:r>
              <a:rPr lang="en-US" dirty="0"/>
              <a:t>(Meiliza et al., 2014)</a:t>
            </a:r>
          </a:p>
        </p:txBody>
      </p:sp>
      <p:sp>
        <p:nvSpPr>
          <p:cNvPr id="3" name="Rectangle 2">
            <a:extLst>
              <a:ext uri="{FF2B5EF4-FFF2-40B4-BE49-F238E27FC236}">
                <a16:creationId xmlns:a16="http://schemas.microsoft.com/office/drawing/2014/main" id="{685346F1-BDCB-4831-9738-512C3AB5A4D4}"/>
              </a:ext>
            </a:extLst>
          </p:cNvPr>
          <p:cNvSpPr/>
          <p:nvPr/>
        </p:nvSpPr>
        <p:spPr>
          <a:xfrm>
            <a:off x="11353800" y="2254216"/>
            <a:ext cx="640976" cy="132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D54250-E6FA-48EC-975D-F45A47EF9F1D}"/>
              </a:ext>
            </a:extLst>
          </p:cNvPr>
          <p:cNvSpPr/>
          <p:nvPr/>
        </p:nvSpPr>
        <p:spPr>
          <a:xfrm>
            <a:off x="3493426" y="4912534"/>
            <a:ext cx="640976" cy="132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6BF568-5832-4CB6-9C3D-B5350CE87C51}"/>
              </a:ext>
            </a:extLst>
          </p:cNvPr>
          <p:cNvSpPr/>
          <p:nvPr/>
        </p:nvSpPr>
        <p:spPr>
          <a:xfrm>
            <a:off x="7495548" y="4817307"/>
            <a:ext cx="640976" cy="132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452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2990</Words>
  <Application>Microsoft Office PowerPoint</Application>
  <PresentationFormat>Widescreen</PresentationFormat>
  <Paragraphs>477</Paragraphs>
  <Slides>26</Slides>
  <Notes>20</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26</vt:i4>
      </vt:variant>
    </vt:vector>
  </HeadingPairs>
  <TitlesOfParts>
    <vt:vector size="35" baseType="lpstr">
      <vt:lpstr>Arial</vt:lpstr>
      <vt:lpstr>Calibri</vt:lpstr>
      <vt:lpstr>Calibri Light</vt:lpstr>
      <vt:lpstr>Cambria Math</vt:lpstr>
      <vt:lpstr>Century</vt:lpstr>
      <vt:lpstr>Times New Roman</vt:lpstr>
      <vt:lpstr>Office Theme</vt:lpstr>
      <vt:lpstr>数式</vt:lpstr>
      <vt:lpstr>Worksheet</vt:lpstr>
      <vt:lpstr>Fast Reactor Designing Study for Proliferation Resistance and Physical Protection Enhancement</vt:lpstr>
      <vt:lpstr>Research Plan and Objectives</vt:lpstr>
      <vt:lpstr>Important Definitions:</vt:lpstr>
      <vt:lpstr>MCNP4 – Particle Transport Code</vt:lpstr>
      <vt:lpstr>Evaluating Material Attractiveness</vt:lpstr>
      <vt:lpstr>PowerPoint Presentation</vt:lpstr>
      <vt:lpstr>SLAROM-JOINT-CITATION</vt:lpstr>
      <vt:lpstr>Japan Sodium-cooled Fast Reactor (JSFR) </vt:lpstr>
      <vt:lpstr>Core design approaches</vt:lpstr>
      <vt:lpstr>SLAROM-JOINT-CITATION</vt:lpstr>
      <vt:lpstr>Decay Chain</vt:lpstr>
      <vt:lpstr>Pu-239 Isotopic Fraction remains high throughout cycle</vt:lpstr>
      <vt:lpstr>Spontaneous Fission Rate Strategy (Pu-240)</vt:lpstr>
      <vt:lpstr>Decay Heat Isotopic Barrier Strategy (Pu-238)</vt:lpstr>
      <vt:lpstr>Initial Reactivity is mostly unchanged</vt:lpstr>
      <vt:lpstr>Void Reactivity Coefficient</vt:lpstr>
      <vt:lpstr>Specifications and core characteristics</vt:lpstr>
      <vt:lpstr>Isotopic composition in discharged fuel</vt:lpstr>
      <vt:lpstr>Research Laboratory Visit</vt:lpstr>
      <vt:lpstr>Monju Japanese Sodium-Cooled Fast Reactor</vt:lpstr>
      <vt:lpstr>Fast-Spectrum Reactor Characteristics</vt:lpstr>
      <vt:lpstr>Fugen Advanced Thermal Reactor</vt:lpstr>
      <vt:lpstr>Advanced Thermal Reactor</vt:lpstr>
      <vt:lpstr>World Politics and Nonproliferation in the Nuclear Age</vt:lpstr>
      <vt:lpstr>Questions?</vt:lpstr>
      <vt:lpstr>Acknowledgements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Reactor Designing Study for Proliferation Resistance and Physical Protection Enhancement</dc:title>
  <dc:creator>Pedro Junior Vicente Valdez</dc:creator>
  <cp:lastModifiedBy>Pedro Vicente</cp:lastModifiedBy>
  <cp:revision>2</cp:revision>
  <dcterms:created xsi:type="dcterms:W3CDTF">2018-08-03T12:50:43Z</dcterms:created>
  <dcterms:modified xsi:type="dcterms:W3CDTF">2019-10-23T20:07:48Z</dcterms:modified>
</cp:coreProperties>
</file>